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2" r:id="rId4"/>
    <p:sldId id="264" r:id="rId5"/>
    <p:sldId id="263" r:id="rId6"/>
    <p:sldId id="265" r:id="rId7"/>
    <p:sldId id="266" r:id="rId8"/>
    <p:sldId id="267" r:id="rId9"/>
    <p:sldId id="269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89764-27D4-4661-BF3A-ED65DA420FF2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5B98F-E8E2-4BFA-86CA-1243BB967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-online.ru/bcode/437776" TargetMode="External"/><Relationship Id="rId2" Type="http://schemas.openxmlformats.org/officeDocument/2006/relationships/hyperlink" Target="https://biblio-online.ru/bcode/43286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iblio-online.ru/bcode/431307" TargetMode="External"/><Relationship Id="rId4" Type="http://schemas.openxmlformats.org/officeDocument/2006/relationships/hyperlink" Target="https://biblio-online.ru/bcode/4331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8243918" cy="1470025"/>
          </a:xfrm>
        </p:spPr>
        <p:txBody>
          <a:bodyPr/>
          <a:lstStyle/>
          <a:p>
            <a:r>
              <a:rPr lang="ru-RU" b="1" dirty="0"/>
              <a:t>Управление бизнес-процессами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 3.1</a:t>
            </a:r>
          </a:p>
          <a:p>
            <a:r>
              <a:rPr lang="ru-RU" b="1" smtClean="0">
                <a:solidFill>
                  <a:schemeClr val="tx1"/>
                </a:solidFill>
              </a:rPr>
              <a:t> Анализ бизнес-процессов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Количественный анализ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413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выделение и анализ количественных показателей бизнес-процесса: время выполнения процесса, объем и стоимость используемых ресурсов и т.д.</a:t>
            </a:r>
          </a:p>
          <a:p>
            <a:endParaRPr lang="ru-RU" sz="2800" dirty="0" smtClean="0"/>
          </a:p>
          <a:p>
            <a:r>
              <a:rPr lang="ru-RU" sz="2800" dirty="0" smtClean="0"/>
              <a:t>применяются различные математические модели и методы, включая метод имитационного моделирования, которые дают возможность получить количественные значения параметров, характеризующих выполнение бизнес-процесса.</a:t>
            </a:r>
          </a:p>
          <a:p>
            <a:r>
              <a:rPr lang="ru-RU" sz="2800" dirty="0" smtClean="0"/>
              <a:t>Это позволяет принимать гораздо более обоснованные решения по проведению изменений в процессах.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Логический анализ 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484784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содержания процесса и узких мест;</a:t>
            </a:r>
          </a:p>
          <a:p>
            <a:r>
              <a:rPr lang="ru-RU" sz="2400" dirty="0" smtClean="0"/>
              <a:t>• функций процесса в контексте добавленной стоимости;</a:t>
            </a:r>
          </a:p>
          <a:p>
            <a:r>
              <a:rPr lang="ru-RU" sz="2400" dirty="0" smtClean="0"/>
              <a:t>• на соответствие нормативным документам;</a:t>
            </a:r>
          </a:p>
          <a:p>
            <a:r>
              <a:rPr lang="ru-RU" sz="2400" dirty="0" smtClean="0"/>
              <a:t>• логических ошибок в рамках процесса и во взаимодействии между процессами;</a:t>
            </a:r>
          </a:p>
          <a:p>
            <a:r>
              <a:rPr lang="ru-RU" sz="2400" dirty="0" smtClean="0"/>
              <a:t>• модели процесса на соответствие семантическим правилам ее описания.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Количественный анализ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временные и стоимостные показатели;</a:t>
            </a:r>
          </a:p>
          <a:p>
            <a:r>
              <a:rPr lang="ru-RU" sz="2400" dirty="0" smtClean="0"/>
              <a:t>• показатели результатов процесса;</a:t>
            </a:r>
          </a:p>
          <a:p>
            <a:r>
              <a:rPr lang="ru-RU" sz="2400" dirty="0" smtClean="0"/>
              <a:t>• показатели, связанные с операционными рисками и управлением соответствиями;</a:t>
            </a:r>
          </a:p>
          <a:p>
            <a:r>
              <a:rPr lang="ru-RU" sz="2400" dirty="0" smtClean="0"/>
              <a:t>• показатели, характеризующие использование ресурсов процесса: человеческих (трудовых), материальных, информационных, технических;</a:t>
            </a:r>
          </a:p>
          <a:p>
            <a:r>
              <a:rPr lang="ru-RU" sz="2400" dirty="0" smtClean="0"/>
              <a:t>• показатели, связанные с качеством процесса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Структурный анализ процесса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анализ его графического представления (модели), включая анализ его топологии, логики выполнения, организационных и информационных разрывов, полноты и адекватности необходимой информации, дублирования и избыточности функций.</a:t>
            </a:r>
          </a:p>
          <a:p>
            <a:endParaRPr lang="ru-RU" sz="2400" dirty="0" smtClean="0"/>
          </a:p>
          <a:p>
            <a:r>
              <a:rPr lang="ru-RU" sz="2400" dirty="0" smtClean="0"/>
              <a:t>Структурный анализ позволяет обнаружить «слабые места» в процессе, которые непросто, а иногда и невозможно найти путем измерения параметров процесса.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Анализ топологии процесса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Топология процесса — это пространственно-геометрическое расположение основных элементов процесса (функций, событий и логических операторов) и связей между ними в рамках модели.</a:t>
            </a:r>
          </a:p>
          <a:p>
            <a:r>
              <a:rPr lang="ru-RU" sz="2400" dirty="0" smtClean="0"/>
              <a:t>Топология характеризует сложность процесса и не зависит от его </a:t>
            </a:r>
            <a:r>
              <a:rPr lang="ru-RU" sz="2400" dirty="0" err="1" smtClean="0"/>
              <a:t>временны́х</a:t>
            </a:r>
            <a:r>
              <a:rPr lang="ru-RU" sz="2400" dirty="0" smtClean="0"/>
              <a:t> характеристик и повторяемости.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Анализ организационных разрывов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Структурный анализ модели процесса дает достаточную информацию для идентификации организационных разрывов в процессе.</a:t>
            </a:r>
          </a:p>
          <a:p>
            <a:endParaRPr lang="ru-RU" sz="2400" dirty="0" smtClean="0"/>
          </a:p>
          <a:p>
            <a:r>
              <a:rPr lang="ru-RU" sz="2400" dirty="0" smtClean="0"/>
              <a:t>Организационный разрыв — один из видов «точки перехода», когда происходит смена исполнителя при выполнении последовательных функций процесса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Анализ информационных и системных разрывов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Под информационным разрывом понимается разрыв в обеспечении участников процесса информацией (данными из информационных систем и документами), которая необходима при выполнении соответствующих функций.</a:t>
            </a:r>
          </a:p>
          <a:p>
            <a:r>
              <a:rPr lang="ru-RU" sz="2000" dirty="0" smtClean="0"/>
              <a:t>Анализ наличия информационных разрывов проводится как в рамках самого процесса, так и в связке его с другими процессами.</a:t>
            </a:r>
          </a:p>
          <a:p>
            <a:r>
              <a:rPr lang="ru-RU" sz="2000" dirty="0" smtClean="0"/>
              <a:t>Оценивается степень избыточности или достатка информации:</a:t>
            </a:r>
          </a:p>
          <a:p>
            <a:r>
              <a:rPr lang="ru-RU" sz="2000" dirty="0" smtClean="0"/>
              <a:t>• соответствие входных данных процесса тем данным, которые требуются для его эффективного выполнения;</a:t>
            </a:r>
          </a:p>
          <a:p>
            <a:r>
              <a:rPr lang="ru-RU" sz="2000" dirty="0" smtClean="0"/>
              <a:t>• отсутствие на входе процесса неиспользуемой информации;</a:t>
            </a:r>
          </a:p>
          <a:p>
            <a:r>
              <a:rPr lang="ru-RU" sz="2000" dirty="0" smtClean="0"/>
              <a:t>• своевременность получения/предоставления и актуальность этой информации.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Анализ интерфейсов между процессами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Многие локальные процессы (</a:t>
            </a:r>
            <a:r>
              <a:rPr lang="ru-RU" sz="2400" dirty="0" err="1" smtClean="0"/>
              <a:t>подпроцессов</a:t>
            </a:r>
            <a:r>
              <a:rPr lang="ru-RU" sz="2400" dirty="0" smtClean="0"/>
              <a:t>) связаны между собой и образуют цепочки процессов, например, процесс производства связан с процессами складской логистики, а складские процессы связаны с транспортировкой и т.д. </a:t>
            </a:r>
          </a:p>
          <a:p>
            <a:r>
              <a:rPr lang="ru-RU" sz="2400" dirty="0" smtClean="0"/>
              <a:t>Очень важно рассмотреть и проанализировать стыки между «соседними» процессами, на которых происходит передача работ от одного процесса другому. Очень важно понимать, в каком виде или формате передается результат одного процесса следующему.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Анализ дублирующих и избыточных функций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Дублирующими функциями являются одинаковые функции одного процесса, выполняемые разными исполнителями над одними и теми же объектами. Избыточные функции — это функции одного процесса, которые могут быть исключены из процесса без ущерба для создания конечного результата процесса. Дублирующие функции, как правило, являются избыточными. Выявление и исключение дублирующих и избыточных функций из процесса позволяет без серьезных инвестиций улучшить его временные и стоимостные характеристики.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928670"/>
            <a:ext cx="8143932" cy="5707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Громов, А. И. </a:t>
            </a:r>
            <a:r>
              <a:rPr lang="ru-RU" sz="2000" dirty="0" smtClean="0"/>
              <a:t>Управление бизнес-процессами: современные методы : монография / А. И. Громов, А. </a:t>
            </a:r>
            <a:r>
              <a:rPr lang="ru-RU" sz="2000" dirty="0" err="1" smtClean="0"/>
              <a:t>Фляйшман</a:t>
            </a:r>
            <a:r>
              <a:rPr lang="ru-RU" sz="2000" dirty="0" smtClean="0"/>
              <a:t>, В. Шмидт ; под редакцией А. И. Громова.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367 с. — (Актуальные монографии). — ISBN 978-5-534-03094-5.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2"/>
              </a:rPr>
              <a:t>https://biblio-online.ru/bcode/432861</a:t>
            </a:r>
            <a:endParaRPr lang="ru-RU" sz="2000" dirty="0" smtClean="0"/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Фролов, Ю. В. </a:t>
            </a:r>
            <a:r>
              <a:rPr lang="ru-RU" sz="2000" dirty="0" smtClean="0"/>
              <a:t>Стратегический менеджмент. Формирование стратегии и проектирование бизнес-процессов : учебное пособие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Ю. В. Фролов, Р. В. Серышев ; под редакцией Ю. В. Фролова. —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154 с. — (Университеты России). — ISBN 978-5-534-09015-4.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3"/>
              </a:rPr>
              <a:t>https://biblio-online.ru/bcode/437776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Долганова, О. И. </a:t>
            </a:r>
            <a:r>
              <a:rPr lang="ru-RU" sz="2000" dirty="0" smtClean="0"/>
              <a:t>Моделирование бизнес-процессов : учебник и практикум для академического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/ О. И. Долганова, Е. В. Виноградова, А. М. Лобанова ; под редакцией О. И. Долгановой.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289 с. — (Бакалавр. Академический курс). — ISBN 978-5-534-00866-1.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4"/>
              </a:rPr>
              <a:t>https://biblio-online.ru/bcode/433143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err="1" smtClean="0"/>
              <a:t>Каменнова</a:t>
            </a:r>
            <a:r>
              <a:rPr lang="ru-RU" sz="2000" i="1" dirty="0" smtClean="0"/>
              <a:t>, М. С. </a:t>
            </a:r>
            <a:r>
              <a:rPr lang="ru-RU" sz="2000" dirty="0" smtClean="0"/>
              <a:t>Моделирование бизнес-процессов. В 2 ч. Часть 1 : учебник и практикум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М. С. </a:t>
            </a:r>
            <a:r>
              <a:rPr lang="ru-RU" sz="2000" dirty="0" err="1" smtClean="0"/>
              <a:t>Каменнова</a:t>
            </a:r>
            <a:r>
              <a:rPr lang="ru-RU" sz="2000" dirty="0" smtClean="0"/>
              <a:t>, В. В. Крохин, И. В. Машков.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282 с. — (Бакалавр и магистр. Академический курс). — ISBN 978-5-534-05048-6.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5"/>
              </a:rPr>
              <a:t>https://biblio-online.ru/bcode/431307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79296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Определение понятия «анализ бизнес-процессов»</a:t>
            </a:r>
          </a:p>
          <a:p>
            <a:r>
              <a:rPr lang="ru-RU" sz="2400" dirty="0" smtClean="0"/>
              <a:t>2. Вопросы, на которые отвечает анализ бизнес-процессов</a:t>
            </a:r>
          </a:p>
          <a:p>
            <a:r>
              <a:rPr lang="ru-RU" sz="2400" dirty="0" smtClean="0"/>
              <a:t>3. Направления проведения анализа бизнес-процессов</a:t>
            </a:r>
          </a:p>
          <a:p>
            <a:r>
              <a:rPr lang="ru-RU" sz="2400" dirty="0" smtClean="0"/>
              <a:t>4. Виды анализов бизнес-процессов</a:t>
            </a:r>
          </a:p>
          <a:p>
            <a:r>
              <a:rPr lang="ru-RU" sz="2400" dirty="0" smtClean="0"/>
              <a:t>5. Структурный анализ бизнес-процессов</a:t>
            </a:r>
          </a:p>
          <a:p>
            <a:r>
              <a:rPr lang="ru-RU" sz="2400" dirty="0" smtClean="0"/>
              <a:t>6. Количественный анализ бизнес-процессов</a:t>
            </a:r>
          </a:p>
          <a:p>
            <a:r>
              <a:rPr lang="ru-RU" sz="2400" dirty="0" smtClean="0"/>
              <a:t>7. Логический анализ бизнес-процессов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Анализ бизнес-процессов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844824"/>
            <a:ext cx="6912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+mj-lt"/>
                <a:cs typeface="Times New Roman" pitchFamily="18" charset="0"/>
              </a:rPr>
              <a:t>позволяет найти стартовые точки для их оптимизации.</a:t>
            </a:r>
            <a:endParaRPr lang="en-US" sz="28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+mj-lt"/>
                <a:cs typeface="Times New Roman" pitchFamily="18" charset="0"/>
              </a:rPr>
              <a:t>Направления анализа бизнес-процессов определяются теми целями, которые для них были определены на этапе стратегии</a:t>
            </a:r>
            <a:endParaRPr lang="ru-RU" sz="28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 ходе анализа процессов необходимо ответить на вопросы: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556792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• Можно ли выполнить процесс быстрее и дешевле?</a:t>
            </a:r>
          </a:p>
          <a:p>
            <a:r>
              <a:rPr lang="ru-RU" sz="2800" dirty="0" smtClean="0"/>
              <a:t>• Создается ли в ходе процесса добавленная стоимость к услуге/ продукту?</a:t>
            </a:r>
          </a:p>
          <a:p>
            <a:r>
              <a:rPr lang="ru-RU" sz="2800" dirty="0" smtClean="0"/>
              <a:t>• Есть ли возможность передать на </a:t>
            </a:r>
            <a:r>
              <a:rPr lang="ru-RU" sz="2800" dirty="0" err="1" smtClean="0"/>
              <a:t>аутсорсинг</a:t>
            </a:r>
            <a:r>
              <a:rPr lang="ru-RU" sz="2800" dirty="0" smtClean="0"/>
              <a:t> какие-то функции процесса или даже весь процесс?</a:t>
            </a:r>
          </a:p>
          <a:p>
            <a:r>
              <a:rPr lang="ru-RU" sz="2800" dirty="0" smtClean="0"/>
              <a:t>• Можно ли стандартизировать процесс?</a:t>
            </a:r>
          </a:p>
          <a:p>
            <a:r>
              <a:rPr lang="ru-RU" sz="2800" dirty="0" smtClean="0"/>
              <a:t>• Определены ли КПР процесса, необходимые для оценки его результативности и эффективности?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 ходе анализа процессов необходимо ответить на вопросы: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556792"/>
            <a:ext cx="74168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• Есть ли в процессах разрывы (организационные, информационные, системные) и какие из них можно избежать?</a:t>
            </a:r>
          </a:p>
          <a:p>
            <a:r>
              <a:rPr lang="ru-RU" sz="2800" dirty="0" smtClean="0"/>
              <a:t>• Насколько процесс сложен или прост и можно ли его еще упростить?</a:t>
            </a:r>
          </a:p>
          <a:p>
            <a:r>
              <a:rPr lang="ru-RU" sz="2800" dirty="0" smtClean="0"/>
              <a:t>• Насколько полно и адекватно </a:t>
            </a:r>
            <a:r>
              <a:rPr lang="ru-RU" sz="2800" dirty="0" err="1" smtClean="0"/>
              <a:t>ИТ-системы</a:t>
            </a:r>
            <a:r>
              <a:rPr lang="ru-RU" sz="2800" dirty="0" smtClean="0"/>
              <a:t> поддерживают выполнение процесса?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Возможные направления анализа процесса:</a:t>
            </a:r>
            <a:endParaRPr lang="ru-RU" sz="36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5616" y="1484784"/>
          <a:ext cx="6696744" cy="4578282"/>
        </p:xfrm>
        <a:graphic>
          <a:graphicData uri="http://schemas.openxmlformats.org/drawingml/2006/table">
            <a:tbl>
              <a:tblPr/>
              <a:tblGrid>
                <a:gridCol w="2753984"/>
                <a:gridCol w="3942760"/>
              </a:tblGrid>
              <a:tr h="21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Предмет анализа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Цель анализа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Цели процесса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Согласование с целями организации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8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Проблемы процесса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Идентификация проблем и их симптомов, выявление критериев и направлений совершенствования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Характеристики входов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требований/критериев качества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Характеристики результатов (выходов)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требований/критериев качества, уровень удовлетворенности клиентов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Взаимодействие с другими процессами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Минимизация числа интерфейсов, упрощение интерфейсов, повышение качества интерфейсов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Состав и логика взаимосвязей функций, составляющих процесс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Устранение дублирования функций, минимизация числа разного рода разрывов, числа интерфейсов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Ресурсное окружение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Оптимизация ресурсного окружения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Исполнители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Набор ролей, четкое разграничение зон ответственности, оптимизация количества исполнителей, минимизация организационных разрывов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требований к ИС, минимизация информационных разрывов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Документы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Оптимизация числа документов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Продукты/услуги, создаваемые и потребляемые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требований, уровень удовлетворенности клиентов, качество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Возможные направления анализа процесса: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1700808"/>
          <a:ext cx="7344816" cy="3685679"/>
        </p:xfrm>
        <a:graphic>
          <a:graphicData uri="http://schemas.openxmlformats.org/drawingml/2006/table">
            <a:tbl>
              <a:tblPr/>
              <a:tblGrid>
                <a:gridCol w="3020499"/>
                <a:gridCol w="4324317"/>
              </a:tblGrid>
              <a:tr h="240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Предмет анализа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Цель анализа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Технические ресурсы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Формирование требований к техническим ресурсам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Ключевые показатели результативности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Связь КПР процесса со стратегией компании, их способность отражать работу процесса, алгоритмы их вычисления и методы их измерения, наличие информации для расчета показателей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Показатели во времени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Оптимизация временных характеристик процесса, например времени выполнения, времени простоев и т.д.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Показатели по стоимости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Оптимизация стоимостных характеристик процесса, например стоимости процесса, его отдельных операций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Результативность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Оптимизация показателей процесса, определяющих его результативность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Оценка возможностей процесса (например, по стандарту ISO/IEC 15504)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Оценка атрибутов процессов, определяющих характеристики возможностей процесса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Оценка уровней зрелости процессов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Риски, управление соответствиями Идентификация операционных рисков в рамках процесса, оптимизация показателей, связанных с управлением соответствиями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Виды анализов бизнес-процессов</a:t>
            </a:r>
            <a:endParaRPr lang="ru-RU" sz="3600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b="6811"/>
          <a:stretch>
            <a:fillRect/>
          </a:stretch>
        </p:blipFill>
        <p:spPr bwMode="auto">
          <a:xfrm>
            <a:off x="1835696" y="1196752"/>
            <a:ext cx="561662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Структурный анализ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анализ архитектуры процессов — предполагает изучение иерархической структуры моделей, описывающих процессы верхнего уровня, а также моделей, которые детализируют составляющие их </a:t>
            </a:r>
            <a:r>
              <a:rPr lang="ru-RU" sz="2400" dirty="0" err="1" smtClean="0"/>
              <a:t>подпроцессы</a:t>
            </a:r>
            <a:r>
              <a:rPr lang="ru-RU" sz="2400" dirty="0" smtClean="0"/>
              <a:t> (сценарии, процедуры и т.д.);</a:t>
            </a:r>
          </a:p>
          <a:p>
            <a:r>
              <a:rPr lang="ru-RU" sz="2400" dirty="0" smtClean="0"/>
              <a:t>• анализ топологии процесса, в том числе функционального наполнения и логики построения цепочек процесса;</a:t>
            </a:r>
          </a:p>
          <a:p>
            <a:r>
              <a:rPr lang="ru-RU" sz="2400" dirty="0" smtClean="0"/>
              <a:t>• анализ организационных, информационных и </a:t>
            </a:r>
            <a:r>
              <a:rPr lang="ru-RU" sz="2400" dirty="0" err="1" smtClean="0"/>
              <a:t>ИТ-системных</a:t>
            </a:r>
            <a:r>
              <a:rPr lang="ru-RU" sz="2400" dirty="0" smtClean="0"/>
              <a:t> разрывов процесса;</a:t>
            </a:r>
          </a:p>
          <a:p>
            <a:r>
              <a:rPr lang="ru-RU" sz="2400" dirty="0" smtClean="0"/>
              <a:t>• анализ дублирования и (или) избыточности функций в процессе;</a:t>
            </a:r>
          </a:p>
          <a:p>
            <a:r>
              <a:rPr lang="ru-RU" sz="2400" dirty="0" smtClean="0"/>
              <a:t>• анализ интерфейсов между процессами (</a:t>
            </a:r>
            <a:r>
              <a:rPr lang="ru-RU" sz="2400" dirty="0" err="1" smtClean="0"/>
              <a:t>подпроцессами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1379</Words>
  <Application>Microsoft Office PowerPoint</Application>
  <PresentationFormat>Экран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Управление бизнес-процессами</vt:lpstr>
      <vt:lpstr>План</vt:lpstr>
      <vt:lpstr>Анализ бизнес-процессов</vt:lpstr>
      <vt:lpstr>В ходе анализа процессов необходимо ответить на вопросы:</vt:lpstr>
      <vt:lpstr>В ходе анализа процессов необходимо ответить на вопросы:</vt:lpstr>
      <vt:lpstr>Возможные направления анализа процесса:</vt:lpstr>
      <vt:lpstr>Возможные направления анализа процесса:</vt:lpstr>
      <vt:lpstr>Виды анализов бизнес-процессов</vt:lpstr>
      <vt:lpstr>Структурный анализ</vt:lpstr>
      <vt:lpstr>Количественный анализ</vt:lpstr>
      <vt:lpstr>Логический анализ </vt:lpstr>
      <vt:lpstr>Количественный анализ</vt:lpstr>
      <vt:lpstr>Структурный анализ процесса</vt:lpstr>
      <vt:lpstr>Анализ топологии процесса</vt:lpstr>
      <vt:lpstr>Анализ организационных разрывов</vt:lpstr>
      <vt:lpstr>Анализ информационных и системных разрывов</vt:lpstr>
      <vt:lpstr>Анализ интерфейсов между процессами</vt:lpstr>
      <vt:lpstr>Анализ дублирующих и избыточных функций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бизнес-процессами</dc:title>
  <dc:creator>Таня</dc:creator>
  <cp:lastModifiedBy>Alex</cp:lastModifiedBy>
  <cp:revision>28</cp:revision>
  <dcterms:created xsi:type="dcterms:W3CDTF">2019-11-24T00:36:19Z</dcterms:created>
  <dcterms:modified xsi:type="dcterms:W3CDTF">2019-12-08T09:34:57Z</dcterms:modified>
</cp:coreProperties>
</file>