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2" r:id="rId4"/>
    <p:sldId id="273" r:id="rId5"/>
    <p:sldId id="275" r:id="rId6"/>
    <p:sldId id="274" r:id="rId7"/>
    <p:sldId id="276" r:id="rId8"/>
    <p:sldId id="277" r:id="rId9"/>
    <p:sldId id="278" r:id="rId10"/>
    <p:sldId id="279" r:id="rId11"/>
    <p:sldId id="280" r:id="rId12"/>
    <p:sldId id="268" r:id="rId13"/>
    <p:sldId id="267" r:id="rId14"/>
    <p:sldId id="281" r:id="rId15"/>
    <p:sldId id="282" r:id="rId16"/>
    <p:sldId id="283" r:id="rId17"/>
    <p:sldId id="284" r:id="rId18"/>
    <p:sldId id="285" r:id="rId19"/>
    <p:sldId id="286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0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1FB9-DF65-44DF-9F03-08FA69C15778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BD4C-11F3-4BA6-8D7E-99FBE8D053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1FB9-DF65-44DF-9F03-08FA69C15778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BD4C-11F3-4BA6-8D7E-99FBE8D053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1FB9-DF65-44DF-9F03-08FA69C15778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BD4C-11F3-4BA6-8D7E-99FBE8D053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1FB9-DF65-44DF-9F03-08FA69C15778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BD4C-11F3-4BA6-8D7E-99FBE8D053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1FB9-DF65-44DF-9F03-08FA69C15778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BD4C-11F3-4BA6-8D7E-99FBE8D053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1FB9-DF65-44DF-9F03-08FA69C15778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BD4C-11F3-4BA6-8D7E-99FBE8D053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1FB9-DF65-44DF-9F03-08FA69C15778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BD4C-11F3-4BA6-8D7E-99FBE8D053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1FB9-DF65-44DF-9F03-08FA69C15778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BD4C-11F3-4BA6-8D7E-99FBE8D053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1FB9-DF65-44DF-9F03-08FA69C15778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BD4C-11F3-4BA6-8D7E-99FBE8D053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1FB9-DF65-44DF-9F03-08FA69C15778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BD4C-11F3-4BA6-8D7E-99FBE8D053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1FB9-DF65-44DF-9F03-08FA69C15778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BD4C-11F3-4BA6-8D7E-99FBE8D053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31FB9-DF65-44DF-9F03-08FA69C15778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BD4C-11F3-4BA6-8D7E-99FBE8D053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-online.ru/bcode/437776" TargetMode="External"/><Relationship Id="rId2" Type="http://schemas.openxmlformats.org/officeDocument/2006/relationships/hyperlink" Target="https://biblio-online.ru/bcode/432861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biblio-online.ru/bcode/431307" TargetMode="External"/><Relationship Id="rId4" Type="http://schemas.openxmlformats.org/officeDocument/2006/relationships/hyperlink" Target="https://biblio-online.ru/bcode/43314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8243918" cy="1470025"/>
          </a:xfrm>
        </p:spPr>
        <p:txBody>
          <a:bodyPr/>
          <a:lstStyle/>
          <a:p>
            <a:r>
              <a:rPr lang="ru-RU" b="1" dirty="0"/>
              <a:t>Управление бизнес-процессами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86614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Тема </a:t>
            </a:r>
            <a:r>
              <a:rPr lang="ru-RU" b="1" dirty="0" smtClean="0">
                <a:solidFill>
                  <a:schemeClr val="tx1"/>
                </a:solidFill>
              </a:rPr>
              <a:t>2.3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ПОКАЗАТЕЛИ И ПАРАМЕТРЫ ПЛАНИРОВАНИЯ БИЗНЕС-ПРОЦЕССОВ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5" y="1397000"/>
          <a:ext cx="8286810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9"/>
                <a:gridCol w="2214578"/>
                <a:gridCol w="4572033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</a:rPr>
                        <a:t>Автор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Подход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</a:rPr>
                        <a:t>Показатели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М. </a:t>
                      </a:r>
                      <a:r>
                        <a:rPr lang="en-US" sz="2000" dirty="0" err="1">
                          <a:latin typeface="Times New Roman"/>
                          <a:ea typeface="Calibri"/>
                        </a:rPr>
                        <a:t>Джордж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Lean Management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 err="1">
                          <a:latin typeface="Times New Roman"/>
                          <a:ea typeface="Calibri"/>
                        </a:rPr>
                        <a:t>Воспроизводимость</a:t>
                      </a:r>
                      <a:r>
                        <a:rPr lang="ru-RU" sz="2000" dirty="0">
                          <a:latin typeface="Times New Roman"/>
                          <a:ea typeface="Calibri"/>
                        </a:rPr>
                        <a:t> процесса;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эффективность цикла процесса;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время создания добавленной ценности;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суммарное время выполнения заказа;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задержка процесса (время задержки);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время выполнения заказа;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скорость процесса;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время оборачиваемости рабочего места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«Дерево целей» бизнес-процессов предприятия </a:t>
            </a:r>
            <a:r>
              <a:rPr lang="ru-RU" sz="3200" dirty="0" smtClean="0"/>
              <a:t>(пример)</a:t>
            </a:r>
            <a:endParaRPr lang="ru-RU" sz="3200" dirty="0"/>
          </a:p>
        </p:txBody>
      </p:sp>
      <p:pic>
        <p:nvPicPr>
          <p:cNvPr id="33794" name="Picture 2" descr="https://myslide.ru/documents_4/098861fd56d800d3a7a76e98efec40db/img11.jpg"/>
          <p:cNvPicPr>
            <a:picLocks noChangeAspect="1" noChangeArrowheads="1"/>
          </p:cNvPicPr>
          <p:nvPr/>
        </p:nvPicPr>
        <p:blipFill>
          <a:blip r:embed="rId2">
            <a:lum bright="-36000" contrast="61000"/>
          </a:blip>
          <a:srcRect l="11450" t="29237" r="8396" b="3389"/>
          <a:stretch>
            <a:fillRect/>
          </a:stretch>
        </p:blipFill>
        <p:spPr bwMode="auto">
          <a:xfrm>
            <a:off x="500034" y="1428736"/>
            <a:ext cx="8501122" cy="5131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4. Система реализации плановых показателей  бизнес-процессов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-7000" contrast="12000"/>
          </a:blip>
          <a:srcRect/>
          <a:stretch>
            <a:fillRect/>
          </a:stretch>
        </p:blipFill>
        <p:spPr bwMode="auto">
          <a:xfrm>
            <a:off x="857224" y="1302067"/>
            <a:ext cx="7072362" cy="512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8"/>
            <a:ext cx="7929618" cy="1619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sz="2800" b="1" dirty="0" smtClean="0"/>
              <a:t>Hoshin Kanri</a:t>
            </a:r>
            <a:r>
              <a:rPr lang="ru-RU" sz="2800" dirty="0" smtClean="0"/>
              <a:t> (Хосин Канри или «Развертывание политики») — это метод, направленный на то, чтобы стратегические цели обеспечивали реальные улучшения в операционной деятельности компании на всех ее уровнях. 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33236"/>
            <a:ext cx="7643866" cy="478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present5.com/presentation/3095535_444526013/imag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122" y="571480"/>
            <a:ext cx="790915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present5.com/presentation/3095535_444526013/imag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38560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present5.com/presentation/3095535_444526013/imag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9973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present5.com/presentation/3095535_444526013/image-15.jpg"/>
          <p:cNvPicPr>
            <a:picLocks noChangeAspect="1" noChangeArrowheads="1"/>
          </p:cNvPicPr>
          <p:nvPr/>
        </p:nvPicPr>
        <p:blipFill>
          <a:blip r:embed="rId2"/>
          <a:srcRect l="5688" r="7878" b="4301"/>
          <a:stretch>
            <a:fillRect/>
          </a:stretch>
        </p:blipFill>
        <p:spPr bwMode="auto">
          <a:xfrm>
            <a:off x="571472" y="71414"/>
            <a:ext cx="7315572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present5.com/presentation/3095535_444526013/image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924803" cy="5941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present5.com/presentation/3095535_444526013/imag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48090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143116"/>
            <a:ext cx="67866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200" b="1" dirty="0" smtClean="0"/>
              <a:t>Система </a:t>
            </a:r>
            <a:r>
              <a:rPr lang="ru-RU" sz="2200" b="1" dirty="0" smtClean="0"/>
              <a:t>реализации плановых показателей  бизнес-процессов</a:t>
            </a:r>
          </a:p>
          <a:p>
            <a:pPr marL="342900" indent="-342900">
              <a:buAutoNum type="arabicPeriod"/>
            </a:pPr>
            <a:r>
              <a:rPr lang="ru-RU" sz="2200" b="1" dirty="0" smtClean="0"/>
              <a:t>Hoshin Kanri</a:t>
            </a:r>
            <a:endParaRPr lang="ru-RU" sz="2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28670"/>
            <a:ext cx="8143932" cy="5707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smtClean="0"/>
              <a:t>Громов, А. И. </a:t>
            </a:r>
            <a:r>
              <a:rPr lang="ru-RU" sz="2000" dirty="0" smtClean="0"/>
              <a:t>Управление бизнес-процессами: современные методы : монография / А. И. Громов, А. </a:t>
            </a:r>
            <a:r>
              <a:rPr lang="ru-RU" sz="2000" dirty="0" err="1" smtClean="0"/>
              <a:t>Фляйшман</a:t>
            </a:r>
            <a:r>
              <a:rPr lang="ru-RU" sz="2000" dirty="0" smtClean="0"/>
              <a:t>, В. Шмидт ; под редакцией А. И. Громова.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367 с. — (Актуальные монографии). — ISBN 978-5-534-03094-5.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2"/>
              </a:rPr>
              <a:t>https://biblio-online.ru/bcode/432861</a:t>
            </a:r>
            <a:endParaRPr lang="ru-RU" sz="2000" dirty="0" smtClean="0"/>
          </a:p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smtClean="0"/>
              <a:t>Фролов, Ю. В. </a:t>
            </a:r>
            <a:r>
              <a:rPr lang="ru-RU" sz="2000" dirty="0" smtClean="0"/>
              <a:t>Стратегический менеджмент. Формирование стратегии и проектирование бизнес-процессов : учебное пособие для </a:t>
            </a:r>
            <a:r>
              <a:rPr lang="ru-RU" sz="2000" dirty="0" err="1" smtClean="0"/>
              <a:t>бакалавриата</a:t>
            </a:r>
            <a:r>
              <a:rPr lang="ru-RU" sz="2000" dirty="0" smtClean="0"/>
              <a:t> и магистратуры / Ю. В. Фролов, Р. В. Серышев ; под редакцией Ю. В. Фролова. — 2-е изд., </a:t>
            </a:r>
            <a:r>
              <a:rPr lang="ru-RU" sz="2000" dirty="0" err="1" smtClean="0"/>
              <a:t>испр</a:t>
            </a:r>
            <a:r>
              <a:rPr lang="ru-RU" sz="2000" dirty="0" smtClean="0"/>
              <a:t>. и доп.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154 с. — (Университеты России). — ISBN 978-5-534-09015-4.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3"/>
              </a:rPr>
              <a:t>https://biblio-online.ru/bcode/437776</a:t>
            </a:r>
            <a:r>
              <a:rPr lang="ru-RU" sz="2000" dirty="0" smtClean="0"/>
              <a:t> </a:t>
            </a:r>
          </a:p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smtClean="0"/>
              <a:t>Долганова, О. И. </a:t>
            </a:r>
            <a:r>
              <a:rPr lang="ru-RU" sz="2000" dirty="0" smtClean="0"/>
              <a:t>Моделирование бизнес-процессов : учебник и практикум для академического </a:t>
            </a:r>
            <a:r>
              <a:rPr lang="ru-RU" sz="2000" dirty="0" err="1" smtClean="0"/>
              <a:t>бакалавриата</a:t>
            </a:r>
            <a:r>
              <a:rPr lang="ru-RU" sz="2000" dirty="0" smtClean="0"/>
              <a:t> / О. И. Долганова, Е. В. Виноградова, А. М. Лобанова ; под редакцией О. И. Долгановой.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289 с. — (Бакалавр. Академический курс). — ISBN 978-5-534-00866-1.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4"/>
              </a:rPr>
              <a:t>https://biblio-online.ru/bcode/433143</a:t>
            </a:r>
            <a:r>
              <a:rPr lang="ru-RU" sz="2000" dirty="0" smtClean="0"/>
              <a:t> </a:t>
            </a:r>
          </a:p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err="1" smtClean="0"/>
              <a:t>Каменнова</a:t>
            </a:r>
            <a:r>
              <a:rPr lang="ru-RU" sz="2000" i="1" dirty="0" smtClean="0"/>
              <a:t>, М. С. </a:t>
            </a:r>
            <a:r>
              <a:rPr lang="ru-RU" sz="2000" dirty="0" smtClean="0"/>
              <a:t>Моделирование бизнес-процессов. В 2 ч. Часть 1 : учебник и практикум для </a:t>
            </a:r>
            <a:r>
              <a:rPr lang="ru-RU" sz="2000" dirty="0" err="1" smtClean="0"/>
              <a:t>бакалавриата</a:t>
            </a:r>
            <a:r>
              <a:rPr lang="ru-RU" sz="2000" dirty="0" smtClean="0"/>
              <a:t> и магистратуры / М. С. </a:t>
            </a:r>
            <a:r>
              <a:rPr lang="ru-RU" sz="2000" dirty="0" err="1" smtClean="0"/>
              <a:t>Каменнова</a:t>
            </a:r>
            <a:r>
              <a:rPr lang="ru-RU" sz="2000" dirty="0" smtClean="0"/>
              <a:t>, В. В. Крохин, И. В. Машков.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282 с. — (Бакалавр и магистр. Академический курс). — ISBN 978-5-534-05048-6.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5"/>
              </a:rPr>
              <a:t>https://biblio-online.ru/bcode/431307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ea typeface="Times New Roman" pitchFamily="18" charset="0"/>
                <a:cs typeface="Arial" pitchFamily="34" charset="0"/>
              </a:rPr>
              <a:t>Показатели </a:t>
            </a:r>
            <a:r>
              <a:rPr lang="ru-RU" sz="3600" b="1" dirty="0" smtClean="0">
                <a:ea typeface="Times New Roman" pitchFamily="18" charset="0"/>
                <a:cs typeface="Arial" pitchFamily="34" charset="0"/>
              </a:rPr>
              <a:t>и параметры плана: основные понятия </a:t>
            </a:r>
            <a:endParaRPr lang="ru-RU" sz="3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643050"/>
            <a:ext cx="80724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Показатели плана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– это выраженная числом характеристика свойства (явления, процесса, решения) экономического объекта. </a:t>
            </a:r>
          </a:p>
          <a:p>
            <a:pPr marL="0" marR="0" lvl="0" indent="4318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Параметр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 - показатель, характеризующий систему или элемент системы, указывает, что данная система отлична от других. </a:t>
            </a:r>
          </a:p>
          <a:p>
            <a:pPr marL="0" marR="0" lvl="0" indent="4318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Термин «параметр» используется и в значении измеряемой величины, которая характеризует структуру явления, его состояние, уровень развития и сам процесс. </a:t>
            </a:r>
          </a:p>
          <a:p>
            <a:pPr marL="0" marR="0" lvl="0" indent="4318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Если речь идет о параметрах, отсутствующих в практике предприятия, то необходимо инициировать шаги по их интеграции в систему отчетности.</a:t>
            </a:r>
          </a:p>
          <a:p>
            <a:pPr marL="0" marR="0" lvl="0" indent="4318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Идентифицировано пять критериев определения параметров: </a:t>
            </a:r>
          </a:p>
          <a:p>
            <a:pPr marL="0" marR="0" lvl="0" indent="4318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наличие измеряемой величины, </a:t>
            </a:r>
          </a:p>
          <a:p>
            <a:pPr marL="0" marR="0" lvl="0" indent="4318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затраты на ее измерение, </a:t>
            </a:r>
          </a:p>
          <a:p>
            <a:pPr marL="0" marR="0" lvl="0" indent="4318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положительное восприятие,</a:t>
            </a:r>
          </a:p>
          <a:p>
            <a:pPr marL="0" marR="0" lvl="0" indent="4318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возможность формализации,</a:t>
            </a:r>
          </a:p>
          <a:p>
            <a:pPr marL="0" marR="0" lvl="0" indent="43180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установление частоты измерения.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/>
              <a:t>Система показателей </a:t>
            </a:r>
            <a:r>
              <a:rPr lang="ru-RU" sz="3200" b="1" dirty="0" smtClean="0"/>
              <a:t>в планировании бизнес-процессов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82153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Система показателей </a:t>
            </a:r>
            <a:r>
              <a:rPr lang="ru-RU" dirty="0" smtClean="0"/>
              <a:t>– это комплекс взаимосвязанных характеристик деятельности компании. 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Критерии </a:t>
            </a:r>
            <a:r>
              <a:rPr lang="ru-RU" b="1" dirty="0" smtClean="0"/>
              <a:t>эффективности системы показателей </a:t>
            </a:r>
            <a:r>
              <a:rPr lang="ru-RU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/>
              <a:t>доступность и точность информации;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связь </a:t>
            </a:r>
            <a:r>
              <a:rPr lang="ru-RU" dirty="0" smtClean="0"/>
              <a:t>с ключевыми факторами успеха;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приоритетность </a:t>
            </a:r>
            <a:r>
              <a:rPr lang="ru-RU" dirty="0" smtClean="0"/>
              <a:t>и существенность показателя;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способность </a:t>
            </a:r>
            <a:r>
              <a:rPr lang="ru-RU" dirty="0" smtClean="0"/>
              <a:t>влиять на принимаемые решения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/>
              <a:t>возможность пользователей информации контролировать измеряемые процессы.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Наибольшее </a:t>
            </a:r>
            <a:r>
              <a:rPr lang="ru-RU" dirty="0" smtClean="0"/>
              <a:t>признание в </a:t>
            </a:r>
            <a:r>
              <a:rPr lang="ru-RU" dirty="0" smtClean="0"/>
              <a:t>управления бизнес-процессами </a:t>
            </a:r>
            <a:r>
              <a:rPr lang="ru-RU" dirty="0" smtClean="0"/>
              <a:t>получила </a:t>
            </a:r>
            <a:r>
              <a:rPr lang="ru-RU" b="1" dirty="0" smtClean="0"/>
              <a:t>система </a:t>
            </a:r>
            <a:r>
              <a:rPr lang="ru-RU" b="1" dirty="0" smtClean="0"/>
              <a:t>сбалансированных показателей </a:t>
            </a:r>
            <a:r>
              <a:rPr lang="ru-RU" dirty="0" smtClean="0"/>
              <a:t>Д. Нортона и Р. Каплана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Система </a:t>
            </a:r>
            <a:r>
              <a:rPr lang="ru-RU" dirty="0" smtClean="0"/>
              <a:t>сбалансированных показателей (ССП) </a:t>
            </a:r>
            <a:r>
              <a:rPr lang="ru-RU" dirty="0" smtClean="0"/>
              <a:t>содержит </a:t>
            </a:r>
            <a:r>
              <a:rPr lang="ru-RU" dirty="0" smtClean="0"/>
              <a:t>четыре составляющие, отражающие </a:t>
            </a:r>
            <a:r>
              <a:rPr lang="ru-RU" dirty="0" smtClean="0"/>
              <a:t>стратегические аспекты </a:t>
            </a:r>
            <a:r>
              <a:rPr lang="ru-RU" dirty="0" smtClean="0"/>
              <a:t>деятельности </a:t>
            </a:r>
            <a:r>
              <a:rPr lang="ru-RU" dirty="0" smtClean="0"/>
              <a:t>компании: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финансовый,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клиентский</a:t>
            </a:r>
            <a:r>
              <a:rPr lang="ru-RU" dirty="0" smtClean="0"/>
              <a:t>, 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процессный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/>
              <a:t>обучении  и  развития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/>
              <a:t>Составляющие </a:t>
            </a:r>
            <a:br>
              <a:rPr lang="ru-RU" sz="3200" b="1" dirty="0" smtClean="0"/>
            </a:br>
            <a:r>
              <a:rPr lang="ru-RU" sz="3200" b="1" dirty="0" smtClean="0"/>
              <a:t>Системы сбалансированных показателей</a:t>
            </a:r>
            <a:endParaRPr lang="ru-RU" sz="3200" b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572428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142852"/>
            <a:ext cx="885831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KPI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 в планировании бизнес-процессов</a:t>
            </a:r>
            <a:endParaRPr lang="ru-RU" sz="2800" b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1357298"/>
            <a:ext cx="807249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KPI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Key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Performance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Indicator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— это показатель достижения успеха в определенной деятельности или в достижении определенных целей. </a:t>
            </a:r>
          </a:p>
          <a:p>
            <a:pPr marL="0" marR="0" lvl="0" indent="45085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KPI — это количественно измеримый индикатор достигнутых результатов.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lvl="0" indent="450850" algn="just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Виды ключевых показателей </a:t>
            </a:r>
            <a:r>
              <a:rPr lang="ru-RU" sz="2000" b="1" dirty="0" smtClean="0">
                <a:latin typeface="+mj-lt"/>
                <a:ea typeface="Times New Roman" pitchFamily="18" charset="0"/>
                <a:cs typeface="Arial" pitchFamily="34" charset="0"/>
              </a:rPr>
              <a:t>эффективности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indent="450850" algn="just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KPI результата — сколько и какой результат произвели;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KPI затрат — сколько ресурсов было затрачено;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KPI функционирования — показатели выполнения бизнес-процессов (позволяет оценить соответствие процесса требуемому алгоритму его выполнения);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KPI производительности — производные показатели, характеризующие соотношение между полученным результатом и временем, затраченным на его получение;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KPI эффективности (показатели эффективности) — это производные показатели, характеризующие соотношение полученного результата к затратам ресурсов.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Основные подходы к формированию системы показателей </a:t>
            </a:r>
            <a:r>
              <a:rPr lang="ru-RU" sz="3100" b="1" dirty="0" smtClean="0"/>
              <a:t> для </a:t>
            </a:r>
            <a:r>
              <a:rPr lang="ru-RU" sz="3100" b="1" dirty="0" smtClean="0"/>
              <a:t>внутренних бизнес-процессов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397000"/>
          <a:ext cx="8358246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608"/>
                <a:gridCol w="1843975"/>
                <a:gridCol w="5060663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</a:rPr>
                        <a:t>Автор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Подход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</a:rPr>
                        <a:t>Показатели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Р. Чейз,</a:t>
                      </a:r>
                    </a:p>
                    <a:p>
                      <a:pPr marL="36195" marR="3619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Н.Аквилано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36195" marR="3619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Р.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Джейкобс</a:t>
                      </a:r>
                      <a:endParaRPr lang="ru-RU" sz="2000" dirty="0"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</a:rPr>
                        <a:t>Операционный</a:t>
                      </a:r>
                      <a:r>
                        <a:rPr lang="en-US" sz="20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</a:rPr>
                        <a:t>менеджмент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36195" lvl="0" indent="-342900" algn="just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Время цикла;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производительность;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эффективность;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время изготовления партии изделий;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подготовительное время;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операционное время;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время пребывания изделия в производстве;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пропускная способность процесса;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замедление процесса (пропускные отношения процесса); время формирования добавленной ценности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Основные подходы к формированию системы показателей </a:t>
            </a:r>
            <a:r>
              <a:rPr lang="ru-RU" sz="3100" b="1" dirty="0" smtClean="0"/>
              <a:t> для </a:t>
            </a:r>
            <a:r>
              <a:rPr lang="ru-RU" sz="3100" b="1" dirty="0" smtClean="0"/>
              <a:t>внутренних бизнес-процессов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7" y="1397000"/>
          <a:ext cx="7929616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784"/>
                <a:gridCol w="2001651"/>
                <a:gridCol w="4696181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</a:rPr>
                        <a:t>Автор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Подход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</a:rPr>
                        <a:t>Показатели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</a:rPr>
                        <a:t>Б. </a:t>
                      </a:r>
                      <a:r>
                        <a:rPr lang="en-US" sz="2000" dirty="0" err="1" smtClean="0">
                          <a:latin typeface="Times New Roman"/>
                          <a:ea typeface="Calibri"/>
                        </a:rPr>
                        <a:t>Андерсен</a:t>
                      </a:r>
                      <a:endParaRPr lang="ru-RU" sz="2000" dirty="0" smtClean="0">
                        <a:latin typeface="Times New Roman"/>
                        <a:ea typeface="Calibri"/>
                      </a:endParaRPr>
                    </a:p>
                    <a:p>
                      <a:pPr marL="36195" marR="36195" algn="just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  <a:tabLst>
                          <a:tab pos="49339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Проект </a:t>
                      </a:r>
                      <a:r>
                        <a:rPr lang="en-US" sz="2000" spc="-20" dirty="0">
                          <a:latin typeface="Times New Roman"/>
                          <a:ea typeface="Calibri"/>
                        </a:rPr>
                        <a:t>ENAPS </a:t>
                      </a:r>
                      <a:r>
                        <a:rPr lang="ru-RU" sz="2000" dirty="0">
                          <a:latin typeface="Times New Roman"/>
                          <a:ea typeface="Calibri"/>
                        </a:rPr>
                        <a:t>(Европейская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сеть </a:t>
                      </a:r>
                      <a:r>
                        <a:rPr lang="ru-RU" sz="2000" dirty="0">
                          <a:latin typeface="Times New Roman"/>
                          <a:ea typeface="Calibri"/>
                        </a:rPr>
                        <a:t>	</a:t>
                      </a:r>
                      <a:r>
                        <a:rPr lang="ru-RU" sz="2000" spc="-15" dirty="0">
                          <a:latin typeface="Times New Roman"/>
                          <a:ea typeface="Calibri"/>
                        </a:rPr>
                        <a:t>изучения </a:t>
                      </a:r>
                      <a:r>
                        <a:rPr lang="ru-RU" sz="2000" dirty="0">
                          <a:latin typeface="Times New Roman"/>
                          <a:ea typeface="Calibri"/>
                        </a:rPr>
                        <a:t>перспективных показателей)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Выходное поставляемое качество;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выходная дисциплина поставок;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входящее поставляемое качество;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входящая дисциплина поставок;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доля коммерческого времени цикла;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доля цикла изготовления и сборки изделий;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доля затрат на хранение товарно-материальных запасов;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доля затрат на материалы;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доля затрат на производство;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объем незавершенного производства;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эффективность производства; процент</a:t>
                      </a:r>
                      <a:r>
                        <a:rPr lang="ru-RU" sz="2000" spc="-1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Calibri"/>
                        </a:rPr>
                        <a:t>переделок;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процент отходов; затраты на</a:t>
                      </a:r>
                      <a:r>
                        <a:rPr lang="ru-RU" sz="2000" spc="-75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Calibri"/>
                        </a:rPr>
                        <a:t>энергию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Основные подходы к формированию системы показателей </a:t>
            </a:r>
            <a:r>
              <a:rPr lang="ru-RU" sz="3100" b="1" dirty="0" smtClean="0"/>
              <a:t> для </a:t>
            </a:r>
            <a:r>
              <a:rPr lang="ru-RU" sz="3100" b="1" dirty="0" smtClean="0"/>
              <a:t>внутренних бизнес-процессов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397000"/>
          <a:ext cx="8143932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400"/>
                <a:gridCol w="1846492"/>
                <a:gridCol w="390604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</a:rPr>
                        <a:t>Автор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</a:rPr>
                        <a:t>Подход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</a:rPr>
                        <a:t>Показатели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</a:endParaRPr>
                    </a:p>
                    <a:p>
                      <a:pPr marL="36195" marR="36195" algn="ctr"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</a:endParaRPr>
                    </a:p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</a:rPr>
                        <a:t>П</a:t>
                      </a:r>
                      <a:r>
                        <a:rPr lang="en-US" sz="2000" b="1" dirty="0"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en-US" sz="2000" b="1" dirty="0" err="1" smtClean="0">
                          <a:latin typeface="Times New Roman"/>
                          <a:ea typeface="Calibri"/>
                        </a:rPr>
                        <a:t>Друкер</a:t>
                      </a:r>
                      <a:endParaRPr lang="ru-RU" sz="2000" b="1" dirty="0" smtClean="0">
                        <a:latin typeface="Times New Roman"/>
                        <a:ea typeface="Calibri"/>
                      </a:endParaRP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</a:rPr>
                        <a:t>Эффективность</a:t>
                      </a:r>
                      <a:r>
                        <a:rPr lang="en-US" sz="200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</a:rPr>
                        <a:t>бизнес-процессов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Добавленная стоимость;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чистая сумма продаж;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общий доход компании;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доход от товара;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доля товара в общих затратах;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вклад в чистый доход;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коэффициент вклада в доход, т.е. способность товара создавать доход;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продуктивные затраты;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затраты на поддержание бизнеса;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затраты на надзор;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убыточные затраты;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продуктивность затрат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2851" t="13541" r="51367" b="31250"/>
          <a:stretch>
            <a:fillRect/>
          </a:stretch>
        </p:blipFill>
        <p:spPr bwMode="auto">
          <a:xfrm>
            <a:off x="714348" y="2786058"/>
            <a:ext cx="2027222" cy="244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876</Words>
  <Application>Microsoft Office PowerPoint</Application>
  <PresentationFormat>Экран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Управление бизнес-процессами</vt:lpstr>
      <vt:lpstr>План</vt:lpstr>
      <vt:lpstr>Показатели и параметры плана: основные понятия </vt:lpstr>
      <vt:lpstr>Система показателей в планировании бизнес-процессов</vt:lpstr>
      <vt:lpstr>Составляющие  Системы сбалансированных показателей</vt:lpstr>
      <vt:lpstr>KPI  в планировании бизнес-процессов</vt:lpstr>
      <vt:lpstr>Основные подходы к формированию системы показателей  для внутренних бизнес-процессов </vt:lpstr>
      <vt:lpstr>Основные подходы к формированию системы показателей  для внутренних бизнес-процессов </vt:lpstr>
      <vt:lpstr>Основные подходы к формированию системы показателей  для внутренних бизнес-процессов </vt:lpstr>
      <vt:lpstr>Слайд 10</vt:lpstr>
      <vt:lpstr>«Дерево целей» бизнес-процессов предприятия (пример)</vt:lpstr>
      <vt:lpstr>4. Система реализации плановых показателей  бизнес-процессов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4</cp:revision>
  <dcterms:created xsi:type="dcterms:W3CDTF">2019-11-23T22:03:37Z</dcterms:created>
  <dcterms:modified xsi:type="dcterms:W3CDTF">2019-12-05T02:02:07Z</dcterms:modified>
</cp:coreProperties>
</file>