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3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92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6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3.4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Оценка эффективности управления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бизнес-процессами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качества продукции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овокупность </a:t>
            </a:r>
            <a:r>
              <a:rPr lang="ru-RU" sz="2800" dirty="0"/>
              <a:t>потребительских свойств, удовлетворяющих потребности потребителя д</a:t>
            </a:r>
            <a:r>
              <a:rPr lang="ru-RU" sz="2800" dirty="0" smtClean="0"/>
              <a:t>елятся на:</a:t>
            </a:r>
          </a:p>
          <a:p>
            <a:r>
              <a:rPr lang="ru-RU" sz="2800" dirty="0"/>
              <a:t>функциональные- пригодность, надежность, экономичность, гигиеничность</a:t>
            </a:r>
          </a:p>
          <a:p>
            <a:r>
              <a:rPr lang="ru-RU" sz="2800" dirty="0"/>
              <a:t>- ресурсосберегающие — технологичность, </a:t>
            </a:r>
            <a:r>
              <a:rPr lang="ru-RU" sz="2800" dirty="0" err="1"/>
              <a:t>ресурсопотребление</a:t>
            </a:r>
            <a:endParaRPr lang="ru-RU" sz="2800" dirty="0"/>
          </a:p>
          <a:p>
            <a:r>
              <a:rPr lang="ru-RU" sz="2800" dirty="0"/>
              <a:t>- природоохранные — безопасность, </a:t>
            </a:r>
            <a:r>
              <a:rPr lang="ru-RU" sz="2800" dirty="0" err="1"/>
              <a:t>экологичность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93233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Экономические и финансовые показатели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380129"/>
            <a:ext cx="72009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/>
              <a:t>Финансовые -</a:t>
            </a:r>
            <a:r>
              <a:rPr lang="ru-RU" sz="3200" dirty="0" smtClean="0"/>
              <a:t> оборачиваемость</a:t>
            </a:r>
            <a:r>
              <a:rPr lang="ru-RU" sz="3200" dirty="0"/>
              <a:t>, платежеспособность, </a:t>
            </a:r>
            <a:r>
              <a:rPr lang="ru-RU" sz="3200" dirty="0" smtClean="0"/>
              <a:t>рентабельность</a:t>
            </a:r>
            <a:endParaRPr lang="ru-RU" sz="3200" dirty="0"/>
          </a:p>
          <a:p>
            <a:pPr marL="0" indent="0">
              <a:buNone/>
            </a:pPr>
            <a:r>
              <a:rPr lang="ru-RU" sz="3200" b="1" dirty="0" smtClean="0"/>
              <a:t>Экономические -</a:t>
            </a:r>
            <a:r>
              <a:rPr lang="ru-RU" sz="3200" dirty="0" smtClean="0"/>
              <a:t> </a:t>
            </a:r>
            <a:r>
              <a:rPr lang="ru-RU" sz="3200" dirty="0"/>
              <a:t>производство и реализация продукции, трудовые ресурсы и заработная плата, использование основных фондов, себестоимость </a:t>
            </a:r>
            <a:r>
              <a:rPr lang="ru-RU" sz="3200" dirty="0" smtClean="0"/>
              <a:t>продукции</a:t>
            </a:r>
            <a:endParaRPr lang="ru-RU" sz="32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94967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Важность бизнес-процесса  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057400"/>
            <a:ext cx="7200900" cy="4240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smtClean="0"/>
              <a:t>— определяется с помощью матрицы сопоставления КФУ- ключевых факторов успеха </a:t>
            </a:r>
            <a:r>
              <a:rPr lang="en-US" sz="2400" smtClean="0"/>
              <a:t>(</a:t>
            </a:r>
            <a:r>
              <a:rPr lang="ru-RU" sz="2400" smtClean="0"/>
              <a:t> каждому КФУ присваивается весовой коэффициент в зависимости от важности</a:t>
            </a:r>
            <a:r>
              <a:rPr lang="en-US" sz="2400" smtClean="0"/>
              <a:t>)</a:t>
            </a:r>
            <a:r>
              <a:rPr lang="ru-RU" sz="2400" smtClean="0"/>
              <a:t>.</a:t>
            </a:r>
          </a:p>
          <a:p>
            <a:pPr marL="0" indent="0">
              <a:buNone/>
            </a:pPr>
            <a:r>
              <a:rPr lang="ru-RU" sz="2400" b="1" smtClean="0"/>
              <a:t>Проблемность БП- </a:t>
            </a:r>
            <a:r>
              <a:rPr lang="ru-RU" sz="2400" smtClean="0"/>
              <a:t>определяется матрицей определения разрывов между состояниями</a:t>
            </a:r>
          </a:p>
          <a:p>
            <a:pPr marL="0" indent="0">
              <a:buNone/>
            </a:pPr>
            <a:r>
              <a:rPr lang="ru-RU" sz="2400" b="1" smtClean="0"/>
              <a:t>Степень возможности проведения изменений- </a:t>
            </a:r>
            <a:r>
              <a:rPr lang="ru-RU" sz="2400" smtClean="0"/>
              <a:t>определяется матрицей возможности проведения изменений</a:t>
            </a:r>
          </a:p>
          <a:p>
            <a:pPr marL="0" indent="0">
              <a:buNone/>
            </a:pPr>
            <a:r>
              <a:rPr lang="ru-RU" sz="2400" b="1" smtClean="0"/>
              <a:t>Приоритетность БП- </a:t>
            </a:r>
            <a:r>
              <a:rPr lang="ru-RU" sz="2400" smtClean="0"/>
              <a:t>определяется как сумма показателей важности, проблемности, степени возможности проведения изменений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488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9468" y="2111190"/>
            <a:ext cx="6968939" cy="285077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БП — должны быть иерархически упорядочены и структурированы до определенного уровня, позволяющего учитывать издержки и затраты на </a:t>
            </a:r>
            <a:r>
              <a:rPr lang="ru-RU" sz="2400" dirty="0" smtClean="0">
                <a:solidFill>
                  <a:schemeClr val="tx1"/>
                </a:solidFill>
              </a:rPr>
              <a:t>процессы.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Учитываются как текущие расходы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 издержки производства и обращения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r>
              <a:rPr lang="ru-RU" sz="2400" dirty="0">
                <a:solidFill>
                  <a:schemeClr val="tx1"/>
                </a:solidFill>
              </a:rPr>
              <a:t>так и единовременные вложения в основные фонды и оборотные </a:t>
            </a:r>
            <a:r>
              <a:rPr lang="ru-RU" sz="2400" dirty="0" smtClean="0">
                <a:solidFill>
                  <a:schemeClr val="tx1"/>
                </a:solidFill>
              </a:rPr>
              <a:t>средствам.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112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27" y="829230"/>
            <a:ext cx="2891790" cy="8535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БП делят на: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1048" y="1682750"/>
            <a:ext cx="4998944" cy="51752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БП, добавляющие стоимость </a:t>
            </a:r>
            <a:r>
              <a:rPr lang="ru-RU" sz="2400" dirty="0" smtClean="0"/>
              <a:t>рассчитываются как отношение добавленной стоимости </a:t>
            </a:r>
            <a:r>
              <a:rPr lang="en-US" sz="2400" dirty="0" smtClean="0"/>
              <a:t>(</a:t>
            </a:r>
            <a:r>
              <a:rPr lang="ru-RU" sz="2400" dirty="0" smtClean="0"/>
              <a:t>прибыли</a:t>
            </a:r>
            <a:r>
              <a:rPr lang="en-US" sz="2400" dirty="0" smtClean="0"/>
              <a:t>)</a:t>
            </a:r>
            <a:r>
              <a:rPr lang="ru-RU" sz="2400" dirty="0" smtClean="0"/>
              <a:t> к текущим затратам процесса или используемым ресурсам, задействованным в процессе, по методике расчёта рентабельности.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БП, не добавляющие стоимость</a:t>
            </a:r>
            <a:r>
              <a:rPr lang="ru-RU" sz="2400" dirty="0" smtClean="0"/>
              <a:t>, невозможно оценить.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1134" y="1781367"/>
            <a:ext cx="3339914" cy="3011056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3200" dirty="0" smtClean="0"/>
              <a:t>добавляющие стоимость и формирующие прибыль;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3200" dirty="0" smtClean="0"/>
              <a:t>не добавляющие стоимость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1689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583855" y="1855694"/>
            <a:ext cx="7209728" cy="351740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Любой БП можно оценить как экономическую эффективность инновационных мероприятий по его совершенствованию на основе оценки экономического эффекта как разности экономии, полученной от внедрения мероприятия, проекта и дополнительных затрата</a:t>
            </a:r>
          </a:p>
        </p:txBody>
      </p:sp>
    </p:spTree>
    <p:extLst>
      <p:ext uri="{BB962C8B-B14F-4D97-AF65-F5344CB8AC3E}">
        <p14:creationId xmlns="" xmlns:p14="http://schemas.microsoft.com/office/powerpoint/2010/main" val="1687283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эффективности БП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286000"/>
            <a:ext cx="8037980" cy="3581400"/>
          </a:xfrm>
        </p:spPr>
        <p:txBody>
          <a:bodyPr>
            <a:normAutofit/>
          </a:bodyPr>
          <a:lstStyle/>
          <a:p>
            <a:r>
              <a:rPr lang="ru-RU" sz="2800" dirty="0"/>
              <a:t>сложность </a:t>
            </a:r>
            <a:r>
              <a:rPr lang="ru-RU" sz="2800" dirty="0" err="1"/>
              <a:t>Ксл</a:t>
            </a:r>
            <a:r>
              <a:rPr lang="ru-RU" sz="2800" dirty="0"/>
              <a:t> =   </a:t>
            </a:r>
            <a:r>
              <a:rPr lang="ru-RU" sz="2800" dirty="0" err="1"/>
              <a:t>Σ</a:t>
            </a:r>
            <a:r>
              <a:rPr lang="ru-RU" sz="2800" dirty="0"/>
              <a:t> </a:t>
            </a:r>
            <a:r>
              <a:rPr lang="ru-RU" sz="2800" dirty="0" err="1"/>
              <a:t>Пур</a:t>
            </a:r>
            <a:r>
              <a:rPr lang="ru-RU" sz="2800" dirty="0"/>
              <a:t> /</a:t>
            </a:r>
            <a:r>
              <a:rPr lang="ru-RU" sz="2800" dirty="0" err="1"/>
              <a:t>Σпэкз</a:t>
            </a:r>
            <a:r>
              <a:rPr lang="ru-RU" sz="2800" dirty="0"/>
              <a:t> &lt; 0,66</a:t>
            </a:r>
          </a:p>
          <a:p>
            <a:r>
              <a:rPr lang="ru-RU" sz="2800" dirty="0" err="1" smtClean="0"/>
              <a:t>процессность</a:t>
            </a:r>
            <a:r>
              <a:rPr lang="ru-RU" sz="2800" dirty="0" smtClean="0"/>
              <a:t> </a:t>
            </a:r>
            <a:r>
              <a:rPr lang="ru-RU" sz="2800" dirty="0" err="1"/>
              <a:t>Кпр</a:t>
            </a:r>
            <a:r>
              <a:rPr lang="ru-RU" sz="2800" dirty="0"/>
              <a:t>=</a:t>
            </a:r>
            <a:r>
              <a:rPr lang="ru-RU" sz="2800" dirty="0" err="1"/>
              <a:t>ΣПраз</a:t>
            </a:r>
            <a:r>
              <a:rPr lang="ru-RU" sz="2800" dirty="0"/>
              <a:t>/</a:t>
            </a:r>
            <a:r>
              <a:rPr lang="ru-RU" sz="2800" dirty="0" err="1"/>
              <a:t>ΣПкп</a:t>
            </a:r>
            <a:r>
              <a:rPr lang="ru-RU" sz="2800" dirty="0"/>
              <a:t>&lt;1</a:t>
            </a:r>
          </a:p>
          <a:p>
            <a:r>
              <a:rPr lang="ru-RU" sz="2800" dirty="0" smtClean="0"/>
              <a:t>контролируемость </a:t>
            </a:r>
            <a:r>
              <a:rPr lang="ru-RU" sz="2800" dirty="0"/>
              <a:t>К </a:t>
            </a:r>
            <a:r>
              <a:rPr lang="ru-RU" sz="2800" dirty="0" err="1"/>
              <a:t>отв</a:t>
            </a:r>
            <a:r>
              <a:rPr lang="ru-RU" sz="2800" dirty="0"/>
              <a:t>=СП/</a:t>
            </a:r>
            <a:r>
              <a:rPr lang="ru-RU" sz="2800" dirty="0" err="1"/>
              <a:t>ΣПкп</a:t>
            </a:r>
            <a:r>
              <a:rPr lang="ru-RU" sz="2800" dirty="0"/>
              <a:t>=1</a:t>
            </a:r>
          </a:p>
          <a:p>
            <a:r>
              <a:rPr lang="ru-RU" sz="2800" dirty="0" smtClean="0"/>
              <a:t>ресурсоемкость </a:t>
            </a:r>
            <a:r>
              <a:rPr lang="ru-RU" sz="2800" dirty="0" err="1"/>
              <a:t>Кр</a:t>
            </a:r>
            <a:r>
              <a:rPr lang="ru-RU" sz="2800" dirty="0"/>
              <a:t>=Р/</a:t>
            </a:r>
            <a:r>
              <a:rPr lang="ru-RU" sz="2800" dirty="0" err="1"/>
              <a:t>ΣПвых</a:t>
            </a:r>
            <a:r>
              <a:rPr lang="ru-RU" sz="2800" dirty="0"/>
              <a:t>&lt;1</a:t>
            </a:r>
          </a:p>
          <a:p>
            <a:r>
              <a:rPr lang="ru-RU" sz="2800" dirty="0" smtClean="0"/>
              <a:t>регулируемость </a:t>
            </a:r>
            <a:r>
              <a:rPr lang="ru-RU" sz="2800" dirty="0" err="1"/>
              <a:t>Крег</a:t>
            </a:r>
            <a:r>
              <a:rPr lang="ru-RU" sz="2800" dirty="0"/>
              <a:t>=</a:t>
            </a:r>
            <a:r>
              <a:rPr lang="ru-RU" sz="2800" dirty="0" err="1"/>
              <a:t>ΣПрег</a:t>
            </a:r>
            <a:r>
              <a:rPr lang="ru-RU" sz="2800" dirty="0"/>
              <a:t>/</a:t>
            </a:r>
            <a:r>
              <a:rPr lang="ru-RU" sz="2800" dirty="0" err="1"/>
              <a:t>ΣПкп</a:t>
            </a:r>
            <a:r>
              <a:rPr lang="ru-RU" sz="2800" dirty="0"/>
              <a:t>&gt;1</a:t>
            </a:r>
          </a:p>
          <a:p>
            <a:pPr marL="0" indent="0" algn="ctr">
              <a:buNone/>
            </a:pPr>
            <a:r>
              <a:rPr lang="ru-RU" sz="2800" dirty="0"/>
              <a:t>       </a:t>
            </a:r>
            <a:r>
              <a:rPr lang="ru-RU" sz="2800" dirty="0" smtClean="0">
                <a:solidFill>
                  <a:srgbClr val="C00000"/>
                </a:solidFill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</a:rPr>
              <a:t>≥ </a:t>
            </a:r>
            <a:r>
              <a:rPr lang="ru-RU" sz="2800" dirty="0" smtClean="0">
                <a:solidFill>
                  <a:srgbClr val="C00000"/>
                </a:solidFill>
              </a:rPr>
              <a:t>1 - </a:t>
            </a:r>
            <a:r>
              <a:rPr lang="ru-RU" sz="2800" dirty="0">
                <a:solidFill>
                  <a:srgbClr val="C00000"/>
                </a:solidFill>
              </a:rPr>
              <a:t>эффективный процесс, К </a:t>
            </a:r>
            <a:r>
              <a:rPr lang="ru-RU" sz="2800" b="1" dirty="0">
                <a:solidFill>
                  <a:srgbClr val="C00000"/>
                </a:solidFill>
              </a:rPr>
              <a:t>≥ </a:t>
            </a:r>
            <a:r>
              <a:rPr lang="ru-RU" sz="2800" dirty="0" smtClean="0">
                <a:solidFill>
                  <a:srgbClr val="C00000"/>
                </a:solidFill>
              </a:rPr>
              <a:t>2,8 - </a:t>
            </a:r>
            <a:r>
              <a:rPr lang="ru-RU" sz="2800" dirty="0">
                <a:solidFill>
                  <a:srgbClr val="C00000"/>
                </a:solidFill>
              </a:rPr>
              <a:t>неэффективный процесс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7310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эффективности </a:t>
            </a:r>
            <a:r>
              <a:rPr lang="ru-RU" dirty="0" smtClean="0"/>
              <a:t>БП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количество продукции заданного качества, оплаченное за определенное время</a:t>
            </a:r>
          </a:p>
          <a:p>
            <a:r>
              <a:rPr lang="ru-RU" sz="2800" dirty="0" smtClean="0"/>
              <a:t>количество </a:t>
            </a:r>
            <a:r>
              <a:rPr lang="ru-RU" sz="2800" dirty="0"/>
              <a:t>типов операций по производству продукции за определенное время</a:t>
            </a:r>
          </a:p>
          <a:p>
            <a:r>
              <a:rPr lang="ru-RU" sz="2800" dirty="0" smtClean="0"/>
              <a:t>издержки </a:t>
            </a:r>
            <a:r>
              <a:rPr lang="ru-RU" sz="2800" dirty="0"/>
              <a:t>производства</a:t>
            </a:r>
          </a:p>
          <a:p>
            <a:r>
              <a:rPr lang="ru-RU" sz="2800" dirty="0" smtClean="0"/>
              <a:t>длительность </a:t>
            </a:r>
            <a:r>
              <a:rPr lang="ru-RU" sz="2800" dirty="0"/>
              <a:t>выполнения операций</a:t>
            </a:r>
          </a:p>
          <a:p>
            <a:r>
              <a:rPr lang="ru-RU" sz="2800" dirty="0" smtClean="0"/>
              <a:t>капитальные </a:t>
            </a:r>
            <a:r>
              <a:rPr lang="ru-RU" sz="2800" dirty="0"/>
              <a:t>вложения в производство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779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8355" y="928670"/>
            <a:ext cx="79880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Громов, А. И. </a:t>
            </a:r>
            <a:r>
              <a:rPr lang="ru-RU" sz="2000" dirty="0"/>
              <a:t>Управление бизнес-процессами: современные методы : монография / А. И. Громов, А. </a:t>
            </a:r>
            <a:r>
              <a:rPr lang="ru-RU" sz="2000" dirty="0" err="1"/>
              <a:t>Фляйшман</a:t>
            </a:r>
            <a:r>
              <a:rPr lang="ru-RU" sz="2000" dirty="0"/>
              <a:t>, В. Шмидт ; под редакцией А. И. Громова.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367 с. — (Актуальные монографии). — ISBN 978-5-534-03094-5.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2"/>
              </a:rPr>
              <a:t>https://biblio-online.ru/bcode/432861</a:t>
            </a:r>
            <a:endParaRPr lang="ru-RU" sz="2000" dirty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Фролов, Ю. В. </a:t>
            </a:r>
            <a:r>
              <a:rPr lang="ru-RU" sz="2000" dirty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Ю. В. Фролов, Р. В. Серышев ; под редакцией Ю. В. Фролова. — 2-е изд., </a:t>
            </a:r>
            <a:r>
              <a:rPr lang="ru-RU" sz="2000" dirty="0" err="1"/>
              <a:t>испр</a:t>
            </a:r>
            <a:r>
              <a:rPr lang="ru-RU" sz="2000" dirty="0"/>
              <a:t>. и доп.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154 с. — (Университеты России). — ISBN 978-5-534-09015-4.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3"/>
              </a:rPr>
              <a:t>https://biblio-online.ru/bcode/437776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Долганова, О. И. </a:t>
            </a:r>
            <a:r>
              <a:rPr lang="ru-RU" sz="2000" dirty="0"/>
              <a:t>Моделирование бизнес-процессов : учебник и практикум для академического </a:t>
            </a:r>
            <a:r>
              <a:rPr lang="ru-RU" sz="2000" dirty="0" err="1"/>
              <a:t>бакалавриата</a:t>
            </a:r>
            <a:r>
              <a:rPr lang="ru-RU" sz="2000" dirty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4"/>
              </a:rPr>
              <a:t>https://biblio-online.ru/bcode/433143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/>
              <a:t>Каменнова</a:t>
            </a:r>
            <a:r>
              <a:rPr lang="ru-RU" sz="2000" i="1" dirty="0"/>
              <a:t>, М. С. </a:t>
            </a:r>
            <a:r>
              <a:rPr lang="ru-RU" sz="2000" dirty="0"/>
              <a:t>Моделирование бизнес-процессов. В 2 ч. Часть 1 : учебник и практикум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М. С. </a:t>
            </a:r>
            <a:r>
              <a:rPr lang="ru-RU" sz="2000" dirty="0" err="1"/>
              <a:t>Каменнова</a:t>
            </a:r>
            <a:r>
              <a:rPr lang="ru-RU" sz="2000" dirty="0"/>
              <a:t>, В. В. Крохин, И. В. Машков.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5"/>
              </a:rPr>
              <a:t>https://biblio-online.ru/bcode/431307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86229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. Показатели </a:t>
            </a:r>
            <a:r>
              <a:rPr lang="ru-RU" dirty="0"/>
              <a:t>Нортона-Каплана</a:t>
            </a:r>
            <a:br>
              <a:rPr lang="ru-RU" dirty="0"/>
            </a:br>
            <a:r>
              <a:rPr lang="ru-RU" dirty="0"/>
              <a:t>2</a:t>
            </a:r>
            <a:r>
              <a:rPr lang="ru-RU" dirty="0" smtClean="0"/>
              <a:t>. Показатели </a:t>
            </a:r>
            <a:r>
              <a:rPr lang="ru-RU" dirty="0"/>
              <a:t>эффективности управления БП</a:t>
            </a:r>
            <a:br>
              <a:rPr lang="ru-RU" dirty="0"/>
            </a:br>
            <a:r>
              <a:rPr lang="ru-RU" dirty="0"/>
              <a:t>3</a:t>
            </a:r>
            <a:r>
              <a:rPr lang="ru-RU" dirty="0" smtClean="0"/>
              <a:t>. Показатели </a:t>
            </a:r>
            <a:r>
              <a:rPr lang="ru-RU" dirty="0"/>
              <a:t>БП- примеры</a:t>
            </a:r>
            <a:br>
              <a:rPr lang="ru-RU" dirty="0"/>
            </a:br>
            <a:r>
              <a:rPr lang="ru-RU" dirty="0"/>
              <a:t>4</a:t>
            </a:r>
            <a:r>
              <a:rPr lang="ru-RU" dirty="0" smtClean="0"/>
              <a:t>. Показатели </a:t>
            </a:r>
            <a:r>
              <a:rPr lang="ru-RU" dirty="0"/>
              <a:t>удовлетворенности потребителя</a:t>
            </a:r>
            <a:br>
              <a:rPr lang="ru-RU" dirty="0"/>
            </a:br>
            <a:r>
              <a:rPr lang="ru-RU" dirty="0"/>
              <a:t>5</a:t>
            </a:r>
            <a:r>
              <a:rPr lang="ru-RU" dirty="0" smtClean="0"/>
              <a:t>. Показатели </a:t>
            </a:r>
            <a:r>
              <a:rPr lang="ru-RU" dirty="0"/>
              <a:t>качества продукции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7663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403412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ru-RU"/>
              <a:t>Альтернативы разработок систем измерения параметров деятельности </a:t>
            </a:r>
            <a:r>
              <a:rPr lang="ru-RU" smtClean="0"/>
              <a:t>предприятия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689412"/>
            <a:ext cx="7200900" cy="358140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Традиционная финансовая система бухучета</a:t>
            </a:r>
          </a:p>
          <a:p>
            <a:r>
              <a:rPr lang="ru-RU" sz="2800" dirty="0" smtClean="0"/>
              <a:t>Сбалансированная </a:t>
            </a:r>
            <a:r>
              <a:rPr lang="ru-RU" sz="2800" dirty="0"/>
              <a:t>система показателей </a:t>
            </a:r>
            <a:r>
              <a:rPr lang="ru-RU" sz="2800" dirty="0" err="1"/>
              <a:t>М.Брауна</a:t>
            </a:r>
            <a:endParaRPr lang="ru-RU" sz="2800" dirty="0"/>
          </a:p>
          <a:p>
            <a:r>
              <a:rPr lang="ru-RU" sz="2800" dirty="0"/>
              <a:t>С</a:t>
            </a:r>
            <a:r>
              <a:rPr lang="ru-RU" sz="2800" dirty="0" smtClean="0"/>
              <a:t>истема </a:t>
            </a:r>
            <a:r>
              <a:rPr lang="ru-RU" sz="2800" dirty="0"/>
              <a:t>сбалансированных показателей </a:t>
            </a:r>
            <a:r>
              <a:rPr lang="ru-RU" sz="2800" dirty="0" err="1"/>
              <a:t>Р.Каплана</a:t>
            </a:r>
            <a:r>
              <a:rPr lang="ru-RU" sz="2800" dirty="0"/>
              <a:t> и </a:t>
            </a:r>
            <a:r>
              <a:rPr lang="ru-RU" sz="2800" dirty="0" err="1" smtClean="0"/>
              <a:t>Д.Нортона</a:t>
            </a:r>
            <a:endParaRPr lang="ru-RU" sz="2800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en-US" sz="2800" dirty="0" smtClean="0"/>
              <a:t>BSC (</a:t>
            </a:r>
            <a:r>
              <a:rPr lang="en-US" sz="2800" dirty="0"/>
              <a:t>BALANCED </a:t>
            </a:r>
            <a:r>
              <a:rPr lang="en-US" sz="2800" dirty="0" smtClean="0"/>
              <a:t>SCORECARD)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21639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4 группы показателей  Нортона-Каплана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Прибыль и капитализация   </a:t>
            </a:r>
            <a:r>
              <a:rPr lang="en-US" sz="2800" dirty="0"/>
              <a:t>(</a:t>
            </a:r>
            <a:r>
              <a:rPr lang="ru-RU" sz="2800" dirty="0"/>
              <a:t> финансовая эффективность</a:t>
            </a:r>
            <a:r>
              <a:rPr lang="en-US" sz="2800" dirty="0" smtClean="0"/>
              <a:t>)</a:t>
            </a:r>
            <a:endParaRPr lang="ru-RU" sz="2800" dirty="0"/>
          </a:p>
          <a:p>
            <a:r>
              <a:rPr lang="ru-RU" sz="2800" dirty="0" smtClean="0"/>
              <a:t>Завоевание </a:t>
            </a:r>
            <a:r>
              <a:rPr lang="ru-RU" sz="2800" dirty="0"/>
              <a:t>доли рынка и приобретение конкурентных преимуществ</a:t>
            </a:r>
          </a:p>
          <a:p>
            <a:r>
              <a:rPr lang="ru-RU" sz="2800" dirty="0"/>
              <a:t>К</a:t>
            </a:r>
            <a:r>
              <a:rPr lang="ru-RU" sz="2800" dirty="0" smtClean="0"/>
              <a:t>ачество </a:t>
            </a:r>
            <a:r>
              <a:rPr lang="ru-RU" sz="2800" dirty="0"/>
              <a:t>бизнес-процесса </a:t>
            </a:r>
            <a:r>
              <a:rPr lang="en-US" sz="2800" dirty="0"/>
              <a:t>(</a:t>
            </a:r>
            <a:r>
              <a:rPr lang="ru-RU" sz="2800" dirty="0"/>
              <a:t> внутренняя эффективность</a:t>
            </a:r>
            <a:r>
              <a:rPr lang="en-US" sz="2800" dirty="0" smtClean="0"/>
              <a:t>)</a:t>
            </a:r>
            <a:endParaRPr lang="ru-RU" sz="2800" dirty="0"/>
          </a:p>
          <a:p>
            <a:r>
              <a:rPr lang="ru-RU" sz="2800" dirty="0" smtClean="0"/>
              <a:t>Потенциал </a:t>
            </a:r>
            <a:r>
              <a:rPr lang="ru-RU" sz="2800" dirty="0"/>
              <a:t>роста фирмы и квалификации персонала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393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показателей для оценки эффективности управления БП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528047"/>
            <a:ext cx="7200900" cy="3581400"/>
          </a:xfrm>
        </p:spPr>
        <p:txBody>
          <a:bodyPr/>
          <a:lstStyle/>
          <a:p>
            <a:r>
              <a:rPr lang="ru-RU" sz="2400" dirty="0"/>
              <a:t>показатели, измеряемые в стоимостном выражении</a:t>
            </a:r>
          </a:p>
          <a:p>
            <a:r>
              <a:rPr lang="ru-RU" sz="2400" dirty="0" smtClean="0"/>
              <a:t>показатели </a:t>
            </a:r>
            <a:r>
              <a:rPr lang="ru-RU" sz="2400" dirty="0"/>
              <a:t>организационной структуры предприятия</a:t>
            </a:r>
          </a:p>
          <a:p>
            <a:r>
              <a:rPr lang="ru-RU" sz="2400" dirty="0" smtClean="0"/>
              <a:t>показатели </a:t>
            </a:r>
            <a:r>
              <a:rPr lang="ru-RU" sz="2400" dirty="0"/>
              <a:t>удовлетворенности потребителей</a:t>
            </a:r>
          </a:p>
          <a:p>
            <a:r>
              <a:rPr lang="ru-RU" sz="2400" dirty="0" smtClean="0"/>
              <a:t>показатели </a:t>
            </a:r>
            <a:r>
              <a:rPr lang="ru-RU" sz="2400" dirty="0"/>
              <a:t>качества продукции</a:t>
            </a:r>
          </a:p>
          <a:p>
            <a:r>
              <a:rPr lang="ru-RU" sz="2400" dirty="0" smtClean="0"/>
              <a:t>технико-экономические </a:t>
            </a:r>
            <a:r>
              <a:rPr lang="ru-RU" sz="2400" dirty="0"/>
              <a:t>и финансовые показатели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223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Показатели </a:t>
            </a:r>
            <a:r>
              <a:rPr lang="ru-RU" dirty="0" smtClean="0"/>
              <a:t>бизнес-процессов </a:t>
            </a:r>
            <a:r>
              <a:rPr lang="ru-RU" dirty="0"/>
              <a:t>П</a:t>
            </a:r>
            <a:r>
              <a:rPr lang="ru-RU" dirty="0" smtClean="0"/>
              <a:t>римеры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/>
              <a:t>1</a:t>
            </a:r>
            <a:r>
              <a:rPr lang="ru-RU" sz="2800" b="1" dirty="0" smtClean="0"/>
              <a:t>.</a:t>
            </a:r>
            <a:r>
              <a:rPr lang="en-US" sz="2800" b="1" dirty="0" smtClean="0"/>
              <a:t> </a:t>
            </a:r>
            <a:r>
              <a:rPr lang="ru-RU" sz="2800" dirty="0" smtClean="0"/>
              <a:t>Показатели</a:t>
            </a:r>
            <a:r>
              <a:rPr lang="ru-RU" sz="2800" dirty="0"/>
              <a:t>, измеряемые в стоимостном выражении- позволяют оценить ресурсы для выполнения БП- сырье, материалы, труд наемного персонала, </a:t>
            </a:r>
            <a:r>
              <a:rPr lang="ru-RU" sz="2800" dirty="0" err="1" smtClean="0"/>
              <a:t>энергозатраты</a:t>
            </a:r>
            <a:endParaRPr lang="en-US" sz="2800" dirty="0"/>
          </a:p>
          <a:p>
            <a:pPr marL="0" indent="0">
              <a:buNone/>
            </a:pPr>
            <a:r>
              <a:rPr lang="ru-RU" sz="2800" dirty="0" smtClean="0"/>
              <a:t>Используется </a:t>
            </a:r>
            <a:r>
              <a:rPr lang="ru-RU" sz="2800" dirty="0"/>
              <a:t>АВС- метод- </a:t>
            </a:r>
            <a:r>
              <a:rPr lang="en-US" sz="2800" dirty="0"/>
              <a:t>Activity Based Costing</a:t>
            </a:r>
            <a:endParaRPr lang="ru-RU" sz="2800" dirty="0"/>
          </a:p>
          <a:p>
            <a:pPr marL="0" indent="0">
              <a:buNone/>
            </a:pPr>
            <a:r>
              <a:rPr lang="en-US" sz="2800" b="1" dirty="0"/>
              <a:t>2. </a:t>
            </a:r>
            <a:r>
              <a:rPr lang="ru-RU" sz="2800" dirty="0"/>
              <a:t>Показатели длительности процесса- эффективность производственного или операционного</a:t>
            </a:r>
          </a:p>
          <a:p>
            <a:pPr marL="0" indent="0">
              <a:buNone/>
            </a:pPr>
            <a:r>
              <a:rPr lang="ru-RU" sz="2800" dirty="0"/>
              <a:t>цикла. Оценивается по </a:t>
            </a:r>
            <a:r>
              <a:rPr lang="en-US" sz="2800" dirty="0"/>
              <a:t>MCE- Manufacturing Cycle Effectiveness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649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Показатели бизнес-процессов Примеры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832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3. </a:t>
            </a:r>
            <a:r>
              <a:rPr lang="ru-RU" sz="2800" dirty="0" smtClean="0"/>
              <a:t>Показатели </a:t>
            </a:r>
            <a:r>
              <a:rPr lang="ru-RU" sz="2800" dirty="0"/>
              <a:t>качества конечного результата БП- степень соответствия готовой продукции проекту</a:t>
            </a:r>
            <a:r>
              <a:rPr lang="en-US" sz="2800" dirty="0"/>
              <a:t>(</a:t>
            </a:r>
            <a:r>
              <a:rPr lang="ru-RU" sz="2800" dirty="0"/>
              <a:t> образцу</a:t>
            </a:r>
            <a:r>
              <a:rPr lang="en-US" sz="2800" dirty="0"/>
              <a:t>), </a:t>
            </a:r>
            <a:r>
              <a:rPr lang="ru-RU" sz="2800" dirty="0"/>
              <a:t>количество рекламаций </a:t>
            </a:r>
            <a:r>
              <a:rPr lang="en-US" sz="2800" dirty="0"/>
              <a:t>(</a:t>
            </a:r>
            <a:r>
              <a:rPr lang="ru-RU" sz="2800" dirty="0"/>
              <a:t> официальные жалобы клиентов, процент брака</a:t>
            </a:r>
            <a:r>
              <a:rPr lang="en-US" sz="2800" dirty="0"/>
              <a:t>)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4. </a:t>
            </a:r>
            <a:r>
              <a:rPr lang="ru-RU" sz="2800" dirty="0"/>
              <a:t>Показатель сложности БП- количество различных структурных подразделений и сотрудников</a:t>
            </a:r>
          </a:p>
          <a:p>
            <a:pPr marL="0" indent="0">
              <a:buNone/>
            </a:pPr>
            <a:r>
              <a:rPr lang="ru-RU" sz="2800" b="1" dirty="0"/>
              <a:t>5. </a:t>
            </a:r>
            <a:r>
              <a:rPr lang="ru-RU" sz="2800" dirty="0"/>
              <a:t>Показатели компактности и согласованности БП- число входов и выходов, число процедур </a:t>
            </a:r>
          </a:p>
        </p:txBody>
      </p:sp>
    </p:spTree>
    <p:extLst>
      <p:ext uri="{BB962C8B-B14F-4D97-AF65-F5344CB8AC3E}">
        <p14:creationId xmlns="" xmlns:p14="http://schemas.microsoft.com/office/powerpoint/2010/main" val="76943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363070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ru-RU"/>
              <a:t>Показатели организационной структуры предприятия для оценки эффективности управления БП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554941"/>
            <a:ext cx="7200900" cy="3581400"/>
          </a:xfrm>
        </p:spPr>
        <p:txBody>
          <a:bodyPr>
            <a:normAutofit/>
          </a:bodyPr>
          <a:lstStyle/>
          <a:p>
            <a:r>
              <a:rPr lang="ru-RU" sz="2400" dirty="0"/>
              <a:t>уровень централизации управления</a:t>
            </a:r>
          </a:p>
          <a:p>
            <a:r>
              <a:rPr lang="ru-RU" sz="2400" dirty="0" smtClean="0"/>
              <a:t>число </a:t>
            </a:r>
            <a:r>
              <a:rPr lang="ru-RU" sz="2400" dirty="0"/>
              <a:t>должностных связей руководителя</a:t>
            </a:r>
          </a:p>
          <a:p>
            <a:r>
              <a:rPr lang="ru-RU" sz="2400" dirty="0" smtClean="0"/>
              <a:t>норма </a:t>
            </a:r>
            <a:r>
              <a:rPr lang="ru-RU" sz="2400" dirty="0"/>
              <a:t>управляемости</a:t>
            </a:r>
          </a:p>
          <a:p>
            <a:r>
              <a:rPr lang="ru-RU" sz="2400" dirty="0" smtClean="0"/>
              <a:t>число </a:t>
            </a:r>
            <a:r>
              <a:rPr lang="ru-RU" sz="2400" dirty="0"/>
              <a:t>уровней управления</a:t>
            </a:r>
          </a:p>
          <a:p>
            <a:r>
              <a:rPr lang="ru-RU" sz="2400" dirty="0" smtClean="0"/>
              <a:t>численность </a:t>
            </a:r>
            <a:r>
              <a:rPr lang="ru-RU" sz="2400" dirty="0"/>
              <a:t>административно-хозяйственного персонала</a:t>
            </a:r>
          </a:p>
          <a:p>
            <a:r>
              <a:rPr lang="ru-RU" sz="2400" dirty="0" smtClean="0"/>
              <a:t>численность </a:t>
            </a:r>
            <a:r>
              <a:rPr lang="ru-RU" sz="2400" dirty="0"/>
              <a:t>линейных </a:t>
            </a:r>
            <a:r>
              <a:rPr lang="ru-RU" sz="2400" dirty="0" smtClean="0"/>
              <a:t>руководителей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0259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Показатели удовлетворенности потребителей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595282"/>
            <a:ext cx="7200900" cy="3581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/>
              <a:t>1. </a:t>
            </a:r>
            <a:r>
              <a:rPr lang="ru-RU" sz="2400" dirty="0" smtClean="0"/>
              <a:t>Показатели</a:t>
            </a:r>
            <a:r>
              <a:rPr lang="ru-RU" sz="2400" dirty="0"/>
              <a:t>, определяемые анализом производственной деятельности за определенный период- объем продаж, общее количество потребителей, количество потерянных потребителей, доля рынка, количество </a:t>
            </a:r>
            <a:r>
              <a:rPr lang="ru-RU" sz="2400" dirty="0" smtClean="0"/>
              <a:t>рекламаций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2. </a:t>
            </a:r>
            <a:r>
              <a:rPr lang="ru-RU" sz="2400" dirty="0" smtClean="0"/>
              <a:t>Показатели</a:t>
            </a:r>
            <a:r>
              <a:rPr lang="ru-RU" sz="2400" dirty="0"/>
              <a:t>, определяемые непосредственно потребителем- общая удовлетворенность потребителей, удовлетворенность показателями качества продукции, важность какого-либо параметрами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85215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906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Управление бизнес-процессами</vt:lpstr>
      <vt:lpstr>План</vt:lpstr>
      <vt:lpstr>Альтернативы разработок систем измерения параметров деятельности предприятия</vt:lpstr>
      <vt:lpstr>4 группы показателей  Нортона-Каплана </vt:lpstr>
      <vt:lpstr>Система показателей для оценки эффективности управления БП </vt:lpstr>
      <vt:lpstr>Показатели бизнес-процессов Примеры </vt:lpstr>
      <vt:lpstr>Показатели бизнес-процессов Примеры </vt:lpstr>
      <vt:lpstr>Показатели организационной структуры предприятия для оценки эффективности управления БП </vt:lpstr>
      <vt:lpstr>Показатели удовлетворенности потребителей </vt:lpstr>
      <vt:lpstr>Показатели качества продукции </vt:lpstr>
      <vt:lpstr>Экономические и финансовые показатели </vt:lpstr>
      <vt:lpstr>Важность бизнес-процесса   </vt:lpstr>
      <vt:lpstr>Слайд 13</vt:lpstr>
      <vt:lpstr>БП делят на: </vt:lpstr>
      <vt:lpstr>Слайд 15</vt:lpstr>
      <vt:lpstr>Показатели эффективности БП</vt:lpstr>
      <vt:lpstr>Показатели эффективности БП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управления Бизнес-Процессами </dc:title>
  <dc:creator>пользователь Microsoft Office</dc:creator>
  <cp:lastModifiedBy>Alex</cp:lastModifiedBy>
  <cp:revision>9</cp:revision>
  <dcterms:created xsi:type="dcterms:W3CDTF">2019-12-08T15:03:11Z</dcterms:created>
  <dcterms:modified xsi:type="dcterms:W3CDTF">2019-12-09T16:31:58Z</dcterms:modified>
</cp:coreProperties>
</file>