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76" r:id="rId2"/>
    <p:sldId id="275" r:id="rId3"/>
    <p:sldId id="257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2" r:id="rId17"/>
    <p:sldId id="271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92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B7C3CB-EB2C-B842-B576-FC1280FFF821}" type="datetimeFigureOut">
              <a:rPr lang="ru-RU" smtClean="0"/>
              <a:pPr/>
              <a:t>09.12.2019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B8105-4995-4F47-AEA9-E368BB54555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3605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6"/>
            <a:ext cx="8243919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986613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1.2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 Процесс как объект управления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Границы бизнес-процессов- это входы и выходы процесса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первичные входы - верхняя граница процесса</a:t>
            </a:r>
          </a:p>
          <a:p>
            <a:r>
              <a:rPr lang="ru-RU" sz="2800" dirty="0" smtClean="0"/>
              <a:t>вторичные </a:t>
            </a:r>
            <a:r>
              <a:rPr lang="ru-RU" sz="2800" dirty="0"/>
              <a:t>входы- конечная граница процесса</a:t>
            </a:r>
          </a:p>
          <a:p>
            <a:r>
              <a:rPr lang="ru-RU" sz="2800" dirty="0" smtClean="0"/>
              <a:t>первичные </a:t>
            </a:r>
            <a:r>
              <a:rPr lang="ru-RU" sz="2800" dirty="0"/>
              <a:t>выходы — конечная граница процесса</a:t>
            </a:r>
          </a:p>
          <a:p>
            <a:r>
              <a:rPr lang="ru-RU" sz="2800" dirty="0" smtClean="0"/>
              <a:t>вторичные </a:t>
            </a:r>
            <a:r>
              <a:rPr lang="ru-RU" sz="2800" dirty="0"/>
              <a:t>выходы- нижняя граница процесса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399477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</a:t>
            </a:r>
            <a:r>
              <a:rPr lang="ru-RU" dirty="0" err="1"/>
              <a:t>измеряемости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 —</a:t>
            </a:r>
            <a:r>
              <a:rPr lang="ru-RU" sz="2800" dirty="0" smtClean="0"/>
              <a:t> означает</a:t>
            </a:r>
            <a:r>
              <a:rPr lang="ru-RU" sz="2800" dirty="0"/>
              <a:t>, что процесс должен иметь параметры, отражающие его функционирование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Параметры должны иметь количественные и качественные характеристики, т. е., быть измеряемыми.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5288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 результативности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1" y="2171701"/>
            <a:ext cx="7200900" cy="413497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отражает уровень реализации целей</a:t>
            </a:r>
          </a:p>
          <a:p>
            <a:r>
              <a:rPr lang="ru-RU" sz="2800" dirty="0" smtClean="0"/>
              <a:t>описывает</a:t>
            </a:r>
            <a:r>
              <a:rPr lang="ru-RU" sz="2800" dirty="0"/>
              <a:t>, как удовлетворяются потребители и ожидания потребителей или клиентов процесса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Результативность </a:t>
            </a:r>
            <a:r>
              <a:rPr lang="ru-RU" sz="2800" dirty="0">
                <a:solidFill>
                  <a:srgbClr val="C00000"/>
                </a:solidFill>
              </a:rPr>
              <a:t>может быть улучшена-</a:t>
            </a:r>
          </a:p>
          <a:p>
            <a:r>
              <a:rPr lang="ru-RU" sz="2800" dirty="0" smtClean="0"/>
              <a:t>улучшением </a:t>
            </a:r>
            <a:r>
              <a:rPr lang="ru-RU" sz="2800" dirty="0"/>
              <a:t>продуктов или услуг</a:t>
            </a:r>
            <a:r>
              <a:rPr lang="en-US" sz="2800" dirty="0"/>
              <a:t>(</a:t>
            </a:r>
            <a:r>
              <a:rPr lang="ru-RU" sz="2800" dirty="0"/>
              <a:t> выходов</a:t>
            </a:r>
            <a:r>
              <a:rPr lang="en-US" sz="2800" dirty="0"/>
              <a:t>)</a:t>
            </a:r>
            <a:r>
              <a:rPr lang="ru-RU" sz="2800" dirty="0"/>
              <a:t> ,которые организация поставляет на рынок</a:t>
            </a:r>
          </a:p>
          <a:p>
            <a:r>
              <a:rPr lang="ru-RU" sz="2800" dirty="0" smtClean="0"/>
              <a:t>перепроектированием </a:t>
            </a:r>
            <a:r>
              <a:rPr lang="ru-RU" sz="2800" dirty="0"/>
              <a:t>процессов или продуктов.</a:t>
            </a:r>
          </a:p>
          <a:p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547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3393" y="1842248"/>
            <a:ext cx="6252882" cy="16270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Эффективность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dirty="0" smtClean="0">
                <a:solidFill>
                  <a:schemeClr val="tx1"/>
                </a:solidFill>
              </a:rPr>
              <a:t>мера </a:t>
            </a:r>
            <a:r>
              <a:rPr lang="ru-RU" sz="2400" dirty="0">
                <a:solidFill>
                  <a:schemeClr val="tx1"/>
                </a:solidFill>
              </a:rPr>
              <a:t>того, насколько хорошо процесс использует ресурсы, т. е. соотношение результатов и затрат, необходимых для осуществления процессов.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83393" y="3769661"/>
            <a:ext cx="6252882" cy="1627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>
                <a:solidFill>
                  <a:srgbClr val="C00000"/>
                </a:solidFill>
              </a:rPr>
              <a:t>Улучшение </a:t>
            </a:r>
            <a:r>
              <a:rPr lang="ru-RU" sz="2400" dirty="0" smtClean="0">
                <a:solidFill>
                  <a:srgbClr val="C00000"/>
                </a:solidFill>
              </a:rPr>
              <a:t>эффективности </a:t>
            </a:r>
            <a:r>
              <a:rPr lang="ru-RU" sz="2400" dirty="0">
                <a:solidFill>
                  <a:schemeClr val="tx1"/>
                </a:solidFill>
              </a:rPr>
              <a:t>— </a:t>
            </a:r>
            <a:r>
              <a:rPr lang="ru-RU" sz="2400" dirty="0" smtClean="0">
                <a:solidFill>
                  <a:schemeClr val="tx1"/>
                </a:solidFill>
              </a:rPr>
              <a:t>только </a:t>
            </a:r>
            <a:r>
              <a:rPr lang="ru-RU" sz="2400" dirty="0">
                <a:solidFill>
                  <a:schemeClr val="tx1"/>
                </a:solidFill>
              </a:rPr>
              <a:t>через улучшение процессов, сокращение затрат, сокращение продолжительности процессов.</a:t>
            </a:r>
          </a:p>
        </p:txBody>
      </p:sp>
    </p:spTree>
    <p:extLst>
      <p:ext uri="{BB962C8B-B14F-4D97-AF65-F5344CB8AC3E}">
        <p14:creationId xmlns="" xmlns:p14="http://schemas.microsoft.com/office/powerpoint/2010/main" val="2112274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3598" y="2205319"/>
            <a:ext cx="7554978" cy="3160059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rgbClr val="C00000"/>
                </a:solidFill>
              </a:rPr>
              <a:t>Адаптируемость</a:t>
            </a:r>
            <a:r>
              <a:rPr lang="ru-RU" sz="2800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— характеризует</a:t>
            </a:r>
            <a:r>
              <a:rPr lang="ru-RU" sz="2800" dirty="0" smtClean="0">
                <a:solidFill>
                  <a:schemeClr val="tx1"/>
                </a:solidFill>
              </a:rPr>
              <a:t>, насколько </a:t>
            </a:r>
            <a:r>
              <a:rPr lang="ru-RU" sz="2800" dirty="0">
                <a:solidFill>
                  <a:schemeClr val="tx1"/>
                </a:solidFill>
              </a:rPr>
              <a:t>хорошо процессы реагируют на изменение спроса и предложения рынка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2800" b="1" dirty="0">
                <a:solidFill>
                  <a:schemeClr val="tx1"/>
                </a:solidFill>
              </a:rPr>
              <a:t>Необходима быстрая реакция на изменение требований потребителей.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3044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Количественные показатели бизнес-процессов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производительность — отношение количества единиц на выходе к количеству единиц на входе</a:t>
            </a:r>
          </a:p>
          <a:p>
            <a:r>
              <a:rPr lang="ru-RU" sz="2800" dirty="0" smtClean="0"/>
              <a:t>стоимость- </a:t>
            </a:r>
            <a:r>
              <a:rPr lang="ru-RU" sz="2800" dirty="0"/>
              <a:t>совокупность всех затрат, которые необходимы производителю для однократного выполнения процесса.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9771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0749" y="2460815"/>
            <a:ext cx="6706720" cy="31195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Длительность</a:t>
            </a:r>
            <a:r>
              <a:rPr lang="ru-RU" sz="2800" dirty="0" smtClean="0"/>
              <a:t> </a:t>
            </a:r>
            <a:r>
              <a:rPr lang="ru-RU" sz="2800" dirty="0">
                <a:solidFill>
                  <a:schemeClr val="tx1"/>
                </a:solidFill>
              </a:rPr>
              <a:t>— </a:t>
            </a:r>
            <a:r>
              <a:rPr lang="ru-RU" sz="2800" dirty="0" smtClean="0">
                <a:solidFill>
                  <a:schemeClr val="tx1"/>
                </a:solidFill>
              </a:rPr>
              <a:t>время</a:t>
            </a:r>
            <a:r>
              <a:rPr lang="ru-RU" sz="2800" dirty="0">
                <a:solidFill>
                  <a:schemeClr val="tx1"/>
                </a:solidFill>
              </a:rPr>
              <a:t>, необходимое для выполнения процесса или промежуток между началом процесса и его завершением.</a:t>
            </a:r>
          </a:p>
        </p:txBody>
      </p:sp>
    </p:spTree>
    <p:extLst>
      <p:ext uri="{BB962C8B-B14F-4D97-AF65-F5344CB8AC3E}">
        <p14:creationId xmlns="" xmlns:p14="http://schemas.microsoft.com/office/powerpoint/2010/main" val="14435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Оценка времени важна так </a:t>
            </a:r>
            <a:r>
              <a:rPr lang="ru-RU" dirty="0" smtClean="0"/>
              <a:t>как -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напрямую </a:t>
            </a:r>
            <a:r>
              <a:rPr lang="ru-RU" sz="2800" dirty="0"/>
              <a:t>влияет на эффективность и прибыльность предприятия</a:t>
            </a:r>
          </a:p>
          <a:p>
            <a:r>
              <a:rPr lang="ru-RU" sz="2800" dirty="0" smtClean="0"/>
              <a:t>время </a:t>
            </a:r>
            <a:r>
              <a:rPr lang="ru-RU" sz="2800" dirty="0"/>
              <a:t>отражает гибкость производства и поддержание оптимального размера запасов</a:t>
            </a:r>
          </a:p>
          <a:p>
            <a:r>
              <a:rPr lang="ru-RU" sz="2800" dirty="0" smtClean="0"/>
              <a:t>определяет </a:t>
            </a:r>
            <a:r>
              <a:rPr lang="ru-RU" sz="2800" dirty="0"/>
              <a:t>скорость оборачиваемости активов.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443222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3393" y="1963273"/>
            <a:ext cx="6252882" cy="1627093"/>
          </a:xfrm>
        </p:spPr>
        <p:txBody>
          <a:bodyPr>
            <a:normAutofit/>
          </a:bodyPr>
          <a:lstStyle/>
          <a:p>
            <a:r>
              <a:rPr lang="ru-RU" sz="2400" dirty="0" err="1">
                <a:solidFill>
                  <a:srgbClr val="C00000"/>
                </a:solidFill>
              </a:rPr>
              <a:t>Измеряемость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— означает количественную и качественную оценку параметров процессов.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83393" y="3469341"/>
            <a:ext cx="6252882" cy="162709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C00000"/>
                </a:solidFill>
              </a:rPr>
              <a:t>Управляемость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chemeClr val="tx1"/>
                </a:solidFill>
              </a:rPr>
              <a:t>—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достигается за счет упрощения процессов, ликвидации дублирующих и ненужных действий на основе оптимизации процессов.</a:t>
            </a:r>
          </a:p>
        </p:txBody>
      </p:sp>
    </p:spTree>
    <p:extLst>
      <p:ext uri="{BB962C8B-B14F-4D97-AF65-F5344CB8AC3E}">
        <p14:creationId xmlns="" xmlns:p14="http://schemas.microsoft.com/office/powerpoint/2010/main" val="1871471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5900" y="274638"/>
            <a:ext cx="61722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57400" y="928671"/>
            <a:ext cx="778766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Громов, А. И. </a:t>
            </a:r>
            <a:r>
              <a:rPr lang="ru-RU" sz="2000" dirty="0"/>
              <a:t>Управление бизнес-процессами: современные методы : монография / А. И. Громов, А. </a:t>
            </a:r>
            <a:r>
              <a:rPr lang="ru-RU" sz="2000" dirty="0" err="1"/>
              <a:t>Фляйшман</a:t>
            </a:r>
            <a:r>
              <a:rPr lang="ru-RU" sz="2000" dirty="0"/>
              <a:t>, В. Шмидт ; под редакцией А. И. Громова.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367 с. — (Актуальные монографии). — ISBN 978-5-534-03094-5.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2"/>
              </a:rPr>
              <a:t>https://biblio-online.ru/bcode/432861</a:t>
            </a:r>
            <a:endParaRPr lang="ru-RU" sz="2000" dirty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Фролов, Ю. В. </a:t>
            </a:r>
            <a:r>
              <a:rPr lang="ru-RU" sz="2000" dirty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Ю. В. Фролов, Р. В. Серышев ; под редакцией Ю. В. Фролова. — 2-е изд., </a:t>
            </a:r>
            <a:r>
              <a:rPr lang="ru-RU" sz="2000" dirty="0" err="1"/>
              <a:t>испр</a:t>
            </a:r>
            <a:r>
              <a:rPr lang="ru-RU" sz="2000" dirty="0"/>
              <a:t>. и доп.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154 с. — (Университеты России). — ISBN 978-5-534-09015-4.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3"/>
              </a:rPr>
              <a:t>https://biblio-online.ru/bcode/437776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/>
              <a:t>Долганова, О. И. </a:t>
            </a:r>
            <a:r>
              <a:rPr lang="ru-RU" sz="2000" dirty="0"/>
              <a:t>Моделирование бизнес-процессов : учебник и практикум для академического </a:t>
            </a:r>
            <a:r>
              <a:rPr lang="ru-RU" sz="2000" dirty="0" err="1"/>
              <a:t>бакалавриата</a:t>
            </a:r>
            <a:r>
              <a:rPr lang="ru-RU" sz="2000" dirty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4"/>
              </a:rPr>
              <a:t>https://biblio-online.ru/bcode/433143</a:t>
            </a:r>
            <a:r>
              <a:rPr lang="ru-RU" sz="2000" dirty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/>
              <a:t>Каменнова</a:t>
            </a:r>
            <a:r>
              <a:rPr lang="ru-RU" sz="2000" i="1" dirty="0"/>
              <a:t>, М. С. </a:t>
            </a:r>
            <a:r>
              <a:rPr lang="ru-RU" sz="2000" dirty="0"/>
              <a:t>Моделирование бизнес-процессов. В 2 ч. Часть 1 : учебник и практикум для </a:t>
            </a:r>
            <a:r>
              <a:rPr lang="ru-RU" sz="2000" dirty="0" err="1"/>
              <a:t>бакалавриата</a:t>
            </a:r>
            <a:r>
              <a:rPr lang="ru-RU" sz="2000" dirty="0"/>
              <a:t> и магистратуры / М. С. </a:t>
            </a:r>
            <a:r>
              <a:rPr lang="ru-RU" sz="2000" dirty="0" err="1"/>
              <a:t>Каменнова</a:t>
            </a:r>
            <a:r>
              <a:rPr lang="ru-RU" sz="2000" dirty="0"/>
              <a:t>, В. В. Крохин, И. В. Машков. — Москва : Издательство </a:t>
            </a:r>
            <a:r>
              <a:rPr lang="ru-RU" sz="2000" dirty="0" err="1"/>
              <a:t>Юрайт</a:t>
            </a:r>
            <a:r>
              <a:rPr lang="ru-RU" sz="2000" dirty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/>
              <a:t>Юрайт</a:t>
            </a:r>
            <a:r>
              <a:rPr lang="ru-RU" sz="2000" dirty="0"/>
              <a:t> [сайт]. — URL: </a:t>
            </a:r>
            <a:r>
              <a:rPr lang="ru-RU" sz="2000" dirty="0">
                <a:hlinkClick r:id="rId5"/>
              </a:rPr>
              <a:t>https://biblio-online.ru/bcode/431307</a:t>
            </a: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904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    1</a:t>
            </a:r>
            <a:r>
              <a:rPr lang="ru-RU" dirty="0" smtClean="0"/>
              <a:t>. Элементы </a:t>
            </a:r>
            <a:r>
              <a:rPr lang="ru-RU" dirty="0"/>
              <a:t>БП</a:t>
            </a:r>
            <a:br>
              <a:rPr lang="ru-RU" dirty="0"/>
            </a:br>
            <a:r>
              <a:rPr lang="ru-RU" dirty="0"/>
              <a:t>    </a:t>
            </a:r>
            <a:r>
              <a:rPr lang="ru-RU" dirty="0" smtClean="0"/>
              <a:t>2. Принципы </a:t>
            </a:r>
            <a:r>
              <a:rPr lang="ru-RU" dirty="0"/>
              <a:t>формирования БП</a:t>
            </a:r>
            <a:br>
              <a:rPr lang="ru-RU" dirty="0"/>
            </a:br>
            <a:r>
              <a:rPr lang="ru-RU" dirty="0"/>
              <a:t>    </a:t>
            </a:r>
            <a:r>
              <a:rPr lang="ru-RU" dirty="0" smtClean="0"/>
              <a:t>3. Входы </a:t>
            </a:r>
            <a:r>
              <a:rPr lang="ru-RU" dirty="0"/>
              <a:t>и выходы БП</a:t>
            </a:r>
            <a:br>
              <a:rPr lang="ru-RU" dirty="0"/>
            </a:br>
            <a:r>
              <a:rPr lang="ru-RU" dirty="0"/>
              <a:t>    </a:t>
            </a:r>
            <a:r>
              <a:rPr lang="ru-RU" dirty="0" smtClean="0"/>
              <a:t>4. Границы </a:t>
            </a:r>
            <a:r>
              <a:rPr lang="ru-RU" dirty="0"/>
              <a:t>БП</a:t>
            </a:r>
            <a:br>
              <a:rPr lang="ru-RU" dirty="0"/>
            </a:br>
            <a:r>
              <a:rPr lang="ru-RU" dirty="0"/>
              <a:t>    </a:t>
            </a:r>
            <a:r>
              <a:rPr lang="ru-RU" dirty="0" smtClean="0"/>
              <a:t>5. Количественные </a:t>
            </a:r>
            <a:r>
              <a:rPr lang="ru-RU" dirty="0"/>
              <a:t>показатели БП</a:t>
            </a:r>
          </a:p>
        </p:txBody>
      </p:sp>
    </p:spTree>
    <p:extLst>
      <p:ext uri="{BB962C8B-B14F-4D97-AF65-F5344CB8AC3E}">
        <p14:creationId xmlns="" xmlns:p14="http://schemas.microsoft.com/office/powerpoint/2010/main" val="75148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Элементы бизнес-процесса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8701" y="1801907"/>
            <a:ext cx="7200900" cy="4854388"/>
          </a:xfrm>
        </p:spPr>
        <p:txBody>
          <a:bodyPr>
            <a:normAutofit/>
          </a:bodyPr>
          <a:lstStyle/>
          <a:p>
            <a:r>
              <a:rPr lang="ru-RU" sz="2600" dirty="0"/>
              <a:t>последовательность</a:t>
            </a:r>
          </a:p>
          <a:p>
            <a:r>
              <a:rPr lang="ru-RU" sz="2600" dirty="0" smtClean="0"/>
              <a:t>действие</a:t>
            </a:r>
            <a:endParaRPr lang="ru-RU" sz="2600" dirty="0"/>
          </a:p>
          <a:p>
            <a:r>
              <a:rPr lang="ru-RU" sz="2600" dirty="0" smtClean="0"/>
              <a:t>совокупность</a:t>
            </a:r>
            <a:endParaRPr lang="ru-RU" sz="2600" dirty="0"/>
          </a:p>
          <a:p>
            <a:r>
              <a:rPr lang="ru-RU" sz="2600" dirty="0" smtClean="0"/>
              <a:t>деятельность</a:t>
            </a:r>
            <a:endParaRPr lang="ru-RU" sz="2600" dirty="0"/>
          </a:p>
          <a:p>
            <a:r>
              <a:rPr lang="ru-RU" sz="2600" dirty="0" smtClean="0"/>
              <a:t>входы</a:t>
            </a:r>
            <a:r>
              <a:rPr lang="ru-RU" sz="2600" dirty="0"/>
              <a:t>, выходы</a:t>
            </a:r>
          </a:p>
          <a:p>
            <a:r>
              <a:rPr lang="ru-RU" sz="2600" dirty="0" smtClean="0"/>
              <a:t>ресурс</a:t>
            </a:r>
            <a:endParaRPr lang="ru-RU" sz="2600" dirty="0"/>
          </a:p>
          <a:p>
            <a:r>
              <a:rPr lang="ru-RU" sz="2600" dirty="0" smtClean="0"/>
              <a:t>результат</a:t>
            </a:r>
            <a:endParaRPr lang="ru-RU" sz="2600" dirty="0"/>
          </a:p>
          <a:p>
            <a:r>
              <a:rPr lang="ru-RU" sz="2600" dirty="0" smtClean="0"/>
              <a:t>ценность</a:t>
            </a:r>
            <a:endParaRPr lang="ru-RU" sz="2600" dirty="0"/>
          </a:p>
          <a:p>
            <a:r>
              <a:rPr lang="ru-RU" sz="2600" dirty="0" smtClean="0"/>
              <a:t>потребитель</a:t>
            </a: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0077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Принципы формирования процессов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принцип наличия входов и выходов</a:t>
            </a:r>
          </a:p>
          <a:p>
            <a:r>
              <a:rPr lang="ru-RU" sz="2800" dirty="0" smtClean="0"/>
              <a:t>принцип </a:t>
            </a:r>
            <a:r>
              <a:rPr lang="ru-RU" sz="2800" dirty="0"/>
              <a:t>наличия поставщика процесса</a:t>
            </a:r>
          </a:p>
          <a:p>
            <a:r>
              <a:rPr lang="ru-RU" sz="2800" dirty="0" smtClean="0"/>
              <a:t>принцип </a:t>
            </a:r>
            <a:r>
              <a:rPr lang="ru-RU" sz="2800" dirty="0"/>
              <a:t>наличия клиента процесса</a:t>
            </a:r>
          </a:p>
          <a:p>
            <a:r>
              <a:rPr lang="ru-RU" sz="2800" dirty="0" smtClean="0"/>
              <a:t>принцип </a:t>
            </a:r>
            <a:r>
              <a:rPr lang="ru-RU" sz="2800" dirty="0"/>
              <a:t>наличия границ процесса</a:t>
            </a:r>
          </a:p>
          <a:p>
            <a:r>
              <a:rPr lang="ru-RU" sz="2800" dirty="0" smtClean="0"/>
              <a:t>принцип </a:t>
            </a:r>
            <a:r>
              <a:rPr lang="ru-RU" sz="2800" dirty="0"/>
              <a:t>взаимодействия и взаимозависимости</a:t>
            </a:r>
          </a:p>
          <a:p>
            <a:r>
              <a:rPr lang="ru-RU" sz="2800" dirty="0" smtClean="0"/>
              <a:t>принцип </a:t>
            </a:r>
            <a:r>
              <a:rPr lang="ru-RU" sz="2800" dirty="0" err="1"/>
              <a:t>измеряемости</a:t>
            </a:r>
            <a:r>
              <a:rPr lang="ru-RU" sz="2800" dirty="0"/>
              <a:t> и управляемости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946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0919" y="1936376"/>
            <a:ext cx="6535270" cy="3200399"/>
          </a:xfrm>
        </p:spPr>
        <p:txBody>
          <a:bodyPr>
            <a:noAutofit/>
          </a:bodyPr>
          <a:lstStyle/>
          <a:p>
            <a:r>
              <a:rPr lang="ru-RU" sz="2800" dirty="0"/>
              <a:t>Принцип наличия входов-выходов процесса отражается в основном предназначении бизнес-процессов- преобразовании входов </a:t>
            </a:r>
            <a:r>
              <a:rPr lang="en-US" sz="2800" dirty="0"/>
              <a:t>(</a:t>
            </a:r>
            <a:r>
              <a:rPr lang="ru-RU" sz="2800" dirty="0"/>
              <a:t> т. е., входящих в него ресурсов</a:t>
            </a:r>
            <a:r>
              <a:rPr lang="en-US" sz="2800" dirty="0"/>
              <a:t>)</a:t>
            </a:r>
            <a:r>
              <a:rPr lang="ru-RU" sz="2800" dirty="0"/>
              <a:t> , необходимых для реализации процессов, в выходы</a:t>
            </a:r>
            <a:r>
              <a:rPr lang="en-US" sz="2800" dirty="0"/>
              <a:t>(</a:t>
            </a:r>
            <a:r>
              <a:rPr lang="ru-RU" sz="2800" dirty="0"/>
              <a:t> т. е., результаты, продукты процесса</a:t>
            </a:r>
            <a:r>
              <a:rPr lang="en-US" sz="2800" dirty="0"/>
              <a:t>)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67785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Входы и выходы процесса </a:t>
            </a:r>
          </a:p>
        </p:txBody>
      </p:sp>
      <p:pic>
        <p:nvPicPr>
          <p:cNvPr id="4" name="Изображение1"/>
          <p:cNvPicPr>
            <a:picLocks noGrp="1"/>
          </p:cNvPicPr>
          <p:nvPr>
            <p:ph idx="1"/>
          </p:nvPr>
        </p:nvPicPr>
        <p:blipFill>
          <a:blip r:embed="rId2">
            <a:lum/>
            <a:alphaModFix/>
          </a:blip>
          <a:stretch>
            <a:fillRect/>
          </a:stretch>
        </p:blipFill>
        <p:spPr>
          <a:xfrm>
            <a:off x="1632138" y="1417638"/>
            <a:ext cx="6086475" cy="4757410"/>
          </a:xfrm>
          <a:prstGeom prst="rect">
            <a:avLst/>
          </a:prstGeom>
          <a:ln>
            <a:noFill/>
            <a:prstDash/>
          </a:ln>
        </p:spPr>
      </p:pic>
    </p:spTree>
    <p:extLst>
      <p:ext uri="{BB962C8B-B14F-4D97-AF65-F5344CB8AC3E}">
        <p14:creationId xmlns="" xmlns:p14="http://schemas.microsoft.com/office/powerpoint/2010/main" val="76586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Поставщики процесса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/>
              <a:t>— </a:t>
            </a:r>
            <a:r>
              <a:rPr lang="ru-RU" sz="2800" dirty="0" smtClean="0"/>
              <a:t>это </a:t>
            </a:r>
            <a:r>
              <a:rPr lang="ru-RU" sz="2800" dirty="0"/>
              <a:t>поставщики материалов, комплектующих</a:t>
            </a:r>
            <a:r>
              <a:rPr lang="ru-RU" sz="2800" dirty="0" smtClean="0"/>
              <a:t>, продуктов, партнеры</a:t>
            </a:r>
            <a:r>
              <a:rPr lang="ru-RU" sz="2800" dirty="0"/>
              <a:t>, субподрядчики</a:t>
            </a:r>
            <a:r>
              <a:rPr lang="ru-RU" sz="2800" dirty="0" smtClean="0"/>
              <a:t>, </a:t>
            </a:r>
            <a:r>
              <a:rPr lang="ru-RU" sz="2800" dirty="0" err="1" smtClean="0"/>
              <a:t>аутсорсинговые</a:t>
            </a:r>
            <a:r>
              <a:rPr lang="ru-RU" sz="2800" dirty="0" smtClean="0"/>
              <a:t> </a:t>
            </a:r>
            <a:r>
              <a:rPr lang="ru-RU" sz="2800" dirty="0"/>
              <a:t>компании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sz="2800" dirty="0"/>
          </a:p>
          <a:p>
            <a:r>
              <a:rPr lang="ru-RU" sz="2800" dirty="0"/>
              <a:t>Могут быть первичными и вторичными.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91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Клиент процесса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800" dirty="0"/>
              <a:t>— </a:t>
            </a:r>
            <a:r>
              <a:rPr lang="ru-RU" sz="2800" dirty="0" smtClean="0"/>
              <a:t>это тот</a:t>
            </a:r>
            <a:r>
              <a:rPr lang="ru-RU" sz="2800" dirty="0"/>
              <a:t>, кто потребляет результат процесса.</a:t>
            </a:r>
          </a:p>
          <a:p>
            <a:endParaRPr lang="ru-RU" sz="2800" dirty="0" smtClean="0"/>
          </a:p>
          <a:p>
            <a:r>
              <a:rPr lang="ru-RU" sz="2800" dirty="0" smtClean="0"/>
              <a:t>Главная </a:t>
            </a:r>
            <a:r>
              <a:rPr lang="ru-RU" sz="2800" dirty="0"/>
              <a:t>цель процесса- удовлетворение требований потребителей и клиентов процесса.</a:t>
            </a:r>
          </a:p>
          <a:p>
            <a:r>
              <a:rPr lang="ru-RU" sz="2800" dirty="0"/>
              <a:t>Могут быть первичными, вторичными, </a:t>
            </a:r>
            <a:r>
              <a:rPr lang="ru-RU" sz="2800" dirty="0" smtClean="0"/>
              <a:t>косвенными, внешними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165242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Границы бизнес-процессов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Изображение2"/>
          <p:cNvPicPr>
            <a:picLocks noGrp="1"/>
          </p:cNvPicPr>
          <p:nvPr>
            <p:ph idx="1"/>
          </p:nvPr>
        </p:nvPicPr>
        <p:blipFill>
          <a:blip r:embed="rId2">
            <a:lum/>
            <a:alphaModFix/>
          </a:blip>
          <a:stretch>
            <a:fillRect/>
          </a:stretch>
        </p:blipFill>
        <p:spPr>
          <a:xfrm>
            <a:off x="2668192" y="2472531"/>
            <a:ext cx="3807618" cy="2781300"/>
          </a:xfrm>
          <a:prstGeom prst="rect">
            <a:avLst/>
          </a:prstGeom>
          <a:ln>
            <a:noFill/>
            <a:prstDash/>
          </a:ln>
        </p:spPr>
      </p:pic>
    </p:spTree>
    <p:extLst>
      <p:ext uri="{BB962C8B-B14F-4D97-AF65-F5344CB8AC3E}">
        <p14:creationId xmlns="" xmlns:p14="http://schemas.microsoft.com/office/powerpoint/2010/main" val="16026826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699</Words>
  <Application>Microsoft Office PowerPoint</Application>
  <PresentationFormat>Экран (4:3)</PresentationFormat>
  <Paragraphs>70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Управление бизнес-процессами</vt:lpstr>
      <vt:lpstr>План</vt:lpstr>
      <vt:lpstr>Элементы бизнес-процесса</vt:lpstr>
      <vt:lpstr>Принципы формирования процессов</vt:lpstr>
      <vt:lpstr>Слайд 5</vt:lpstr>
      <vt:lpstr>Входы и выходы процесса </vt:lpstr>
      <vt:lpstr>Поставщики процесса </vt:lpstr>
      <vt:lpstr>Клиент процесса </vt:lpstr>
      <vt:lpstr>Границы бизнес-процессов </vt:lpstr>
      <vt:lpstr>Границы бизнес-процессов- это входы и выходы процесса </vt:lpstr>
      <vt:lpstr>Принцип измеряемости </vt:lpstr>
      <vt:lpstr>Принцип результативности </vt:lpstr>
      <vt:lpstr>Слайд 13</vt:lpstr>
      <vt:lpstr>Слайд 14</vt:lpstr>
      <vt:lpstr>Количественные показатели бизнес-процессов</vt:lpstr>
      <vt:lpstr>Слайд 16</vt:lpstr>
      <vt:lpstr>Оценка времени важна так как - </vt:lpstr>
      <vt:lpstr>Слайд 18</vt:lpstr>
      <vt:lpstr>Литература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Процесс как объект управления</dc:title>
  <dc:creator>пользователь Microsoft Office</dc:creator>
  <cp:lastModifiedBy>Alex</cp:lastModifiedBy>
  <cp:revision>8</cp:revision>
  <dcterms:created xsi:type="dcterms:W3CDTF">2019-12-08T15:40:18Z</dcterms:created>
  <dcterms:modified xsi:type="dcterms:W3CDTF">2019-12-09T16:30:40Z</dcterms:modified>
</cp:coreProperties>
</file>