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9" r:id="rId2"/>
    <p:sldId id="256" r:id="rId3"/>
    <p:sldId id="257" r:id="rId4"/>
    <p:sldId id="258" r:id="rId5"/>
    <p:sldId id="273" r:id="rId6"/>
    <p:sldId id="259" r:id="rId7"/>
    <p:sldId id="260" r:id="rId8"/>
    <p:sldId id="261" r:id="rId9"/>
    <p:sldId id="262" r:id="rId10"/>
    <p:sldId id="276" r:id="rId11"/>
    <p:sldId id="263" r:id="rId12"/>
    <p:sldId id="272" r:id="rId13"/>
    <p:sldId id="267" r:id="rId14"/>
    <p:sldId id="269" r:id="rId15"/>
    <p:sldId id="277" r:id="rId16"/>
    <p:sldId id="271" r:id="rId17"/>
    <p:sldId id="264" r:id="rId18"/>
    <p:sldId id="265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692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25F11-E327-47FA-A9CA-8B14C290A3C8}" type="doc">
      <dgm:prSet loTypeId="urn:microsoft.com/office/officeart/2005/8/layout/hierarchy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0348440-DB72-4166-847D-B11ABB91808C}">
      <dgm:prSet/>
      <dgm:spPr/>
      <dgm:t>
        <a:bodyPr/>
        <a:lstStyle/>
        <a:p>
          <a:pPr rtl="0"/>
          <a:r>
            <a:rPr lang="ru-RU" b="1" dirty="0" smtClean="0"/>
            <a:t>система управления должна обеспечивать достижение всех целей и задач организации;</a:t>
          </a:r>
          <a:endParaRPr lang="ru-RU" b="1" dirty="0"/>
        </a:p>
      </dgm:t>
    </dgm:pt>
    <dgm:pt modelId="{B3643E7A-6C17-481A-BB2F-65FA68F2C09E}" type="parTrans" cxnId="{7EA0F4D1-D82B-438D-A4C2-50793FDBD81A}">
      <dgm:prSet/>
      <dgm:spPr/>
      <dgm:t>
        <a:bodyPr/>
        <a:lstStyle/>
        <a:p>
          <a:endParaRPr lang="ru-RU" b="1"/>
        </a:p>
      </dgm:t>
    </dgm:pt>
    <dgm:pt modelId="{D01195DF-581A-4A22-92CF-B944854EC22C}" type="sibTrans" cxnId="{7EA0F4D1-D82B-438D-A4C2-50793FDBD81A}">
      <dgm:prSet/>
      <dgm:spPr/>
      <dgm:t>
        <a:bodyPr/>
        <a:lstStyle/>
        <a:p>
          <a:endParaRPr lang="ru-RU" b="1"/>
        </a:p>
      </dgm:t>
    </dgm:pt>
    <dgm:pt modelId="{ACFE1841-39D2-4453-8D02-B844EB1E2823}">
      <dgm:prSet/>
      <dgm:spPr/>
      <dgm:t>
        <a:bodyPr/>
        <a:lstStyle/>
        <a:p>
          <a:pPr rtl="0"/>
          <a:r>
            <a:rPr lang="ru-RU" b="1" dirty="0" smtClean="0"/>
            <a:t>каждый руководитель должен иметь четкие цели в рамках возложенных на него обязанностей;</a:t>
          </a:r>
          <a:endParaRPr lang="ru-RU" b="1" dirty="0"/>
        </a:p>
      </dgm:t>
    </dgm:pt>
    <dgm:pt modelId="{08876E10-756C-46DD-9516-B0AA70380C7B}" type="parTrans" cxnId="{8E0D5DFA-D111-4ABD-A53E-7CADE413CC4C}">
      <dgm:prSet/>
      <dgm:spPr/>
      <dgm:t>
        <a:bodyPr/>
        <a:lstStyle/>
        <a:p>
          <a:endParaRPr lang="ru-RU" b="1"/>
        </a:p>
      </dgm:t>
    </dgm:pt>
    <dgm:pt modelId="{85DD6D4B-52B7-4D95-BCA4-D61AC6717364}" type="sibTrans" cxnId="{8E0D5DFA-D111-4ABD-A53E-7CADE413CC4C}">
      <dgm:prSet/>
      <dgm:spPr/>
      <dgm:t>
        <a:bodyPr/>
        <a:lstStyle/>
        <a:p>
          <a:endParaRPr lang="ru-RU" b="1"/>
        </a:p>
      </dgm:t>
    </dgm:pt>
    <dgm:pt modelId="{EBAA3356-1E06-4736-B797-AA93AB744AB3}">
      <dgm:prSet/>
      <dgm:spPr/>
      <dgm:t>
        <a:bodyPr/>
        <a:lstStyle/>
        <a:p>
          <a:pPr rtl="0"/>
          <a:r>
            <a:rPr lang="ru-RU" b="1" dirty="0" smtClean="0"/>
            <a:t>цели и задачи всех менеджеров согласуются и в соответствии с этим  организуется работа по их выполнению;</a:t>
          </a:r>
          <a:endParaRPr lang="ru-RU" b="1" dirty="0"/>
        </a:p>
      </dgm:t>
    </dgm:pt>
    <dgm:pt modelId="{355C7856-7E5E-43E0-91B1-A9CB3453BE48}" type="parTrans" cxnId="{3F08ECF5-C123-40F2-A8AB-C2A8C62464F4}">
      <dgm:prSet/>
      <dgm:spPr/>
      <dgm:t>
        <a:bodyPr/>
        <a:lstStyle/>
        <a:p>
          <a:endParaRPr lang="ru-RU" b="1"/>
        </a:p>
      </dgm:t>
    </dgm:pt>
    <dgm:pt modelId="{006A42EA-2648-43D0-B8C7-32B1E5DDAFCF}" type="sibTrans" cxnId="{3F08ECF5-C123-40F2-A8AB-C2A8C62464F4}">
      <dgm:prSet/>
      <dgm:spPr/>
      <dgm:t>
        <a:bodyPr/>
        <a:lstStyle/>
        <a:p>
          <a:endParaRPr lang="ru-RU" b="1"/>
        </a:p>
      </dgm:t>
    </dgm:pt>
    <dgm:pt modelId="{93A690BE-FD27-4EC3-BEA1-C87A5E996518}">
      <dgm:prSet/>
      <dgm:spPr/>
      <dgm:t>
        <a:bodyPr/>
        <a:lstStyle/>
        <a:p>
          <a:pPr rtl="0"/>
          <a:r>
            <a:rPr lang="ru-RU" b="1" dirty="0" smtClean="0"/>
            <a:t>менеджеры и исполнители совместно  формулируют функции и добиваются их выполнения  путем взаимных консультаций по определению задач, формируя иерархию целей.</a:t>
          </a:r>
          <a:endParaRPr lang="ru-RU" b="1" dirty="0"/>
        </a:p>
      </dgm:t>
    </dgm:pt>
    <dgm:pt modelId="{4E994680-5BCF-4A03-BF45-A2C4C00178E2}" type="parTrans" cxnId="{E403D5D9-F6A7-4C70-8B97-C680BD4FA4AD}">
      <dgm:prSet/>
      <dgm:spPr/>
      <dgm:t>
        <a:bodyPr/>
        <a:lstStyle/>
        <a:p>
          <a:endParaRPr lang="ru-RU" b="1"/>
        </a:p>
      </dgm:t>
    </dgm:pt>
    <dgm:pt modelId="{9513394F-7BC4-4778-B3BA-6CEC2CF2FC4C}" type="sibTrans" cxnId="{E403D5D9-F6A7-4C70-8B97-C680BD4FA4AD}">
      <dgm:prSet/>
      <dgm:spPr/>
      <dgm:t>
        <a:bodyPr/>
        <a:lstStyle/>
        <a:p>
          <a:endParaRPr lang="ru-RU" b="1"/>
        </a:p>
      </dgm:t>
    </dgm:pt>
    <dgm:pt modelId="{BA8536B1-4F03-4444-AC62-31A36BEA9614}" type="pres">
      <dgm:prSet presAssocID="{7EF25F11-E327-47FA-A9CA-8B14C290A3C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B4441E-E323-406E-95E7-A6707449D614}" type="pres">
      <dgm:prSet presAssocID="{70348440-DB72-4166-847D-B11ABB91808C}" presName="vertOne" presStyleCnt="0"/>
      <dgm:spPr/>
    </dgm:pt>
    <dgm:pt modelId="{4EE3DF74-A17D-47BB-A08A-F539BA1B5CD7}" type="pres">
      <dgm:prSet presAssocID="{70348440-DB72-4166-847D-B11ABB91808C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E852DB-8D2B-4C62-A302-11364D1F05D8}" type="pres">
      <dgm:prSet presAssocID="{70348440-DB72-4166-847D-B11ABB91808C}" presName="horzOne" presStyleCnt="0"/>
      <dgm:spPr/>
    </dgm:pt>
    <dgm:pt modelId="{012C5B46-5CCD-4AFA-9157-33742981F67C}" type="pres">
      <dgm:prSet presAssocID="{D01195DF-581A-4A22-92CF-B944854EC22C}" presName="sibSpaceOne" presStyleCnt="0"/>
      <dgm:spPr/>
    </dgm:pt>
    <dgm:pt modelId="{7CA0D3BC-61FB-4AF2-8242-FBD54186A20B}" type="pres">
      <dgm:prSet presAssocID="{ACFE1841-39D2-4453-8D02-B844EB1E2823}" presName="vertOne" presStyleCnt="0"/>
      <dgm:spPr/>
    </dgm:pt>
    <dgm:pt modelId="{D79F5F05-089E-439E-8D11-18120C74A04A}" type="pres">
      <dgm:prSet presAssocID="{ACFE1841-39D2-4453-8D02-B844EB1E2823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B634FE-3994-48D5-98D5-2923B91F1187}" type="pres">
      <dgm:prSet presAssocID="{ACFE1841-39D2-4453-8D02-B844EB1E2823}" presName="horzOne" presStyleCnt="0"/>
      <dgm:spPr/>
    </dgm:pt>
    <dgm:pt modelId="{488108F2-2CA0-4DF6-9553-EFFEA96A565F}" type="pres">
      <dgm:prSet presAssocID="{85DD6D4B-52B7-4D95-BCA4-D61AC6717364}" presName="sibSpaceOne" presStyleCnt="0"/>
      <dgm:spPr/>
    </dgm:pt>
    <dgm:pt modelId="{367D877C-56D8-48F0-AB4B-3354BA0C97DA}" type="pres">
      <dgm:prSet presAssocID="{EBAA3356-1E06-4736-B797-AA93AB744AB3}" presName="vertOne" presStyleCnt="0"/>
      <dgm:spPr/>
    </dgm:pt>
    <dgm:pt modelId="{B6147BEE-94AB-487C-BEEC-E93FAF3F9CF8}" type="pres">
      <dgm:prSet presAssocID="{EBAA3356-1E06-4736-B797-AA93AB744AB3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FD4B66-6683-493C-A1AD-78E73438D73E}" type="pres">
      <dgm:prSet presAssocID="{EBAA3356-1E06-4736-B797-AA93AB744AB3}" presName="horzOne" presStyleCnt="0"/>
      <dgm:spPr/>
    </dgm:pt>
    <dgm:pt modelId="{AC3B68AE-3A47-4EA7-A926-428182AD4FB1}" type="pres">
      <dgm:prSet presAssocID="{006A42EA-2648-43D0-B8C7-32B1E5DDAFCF}" presName="sibSpaceOne" presStyleCnt="0"/>
      <dgm:spPr/>
    </dgm:pt>
    <dgm:pt modelId="{04C33818-8E40-46EF-8C58-7A89D0B5B6AE}" type="pres">
      <dgm:prSet presAssocID="{93A690BE-FD27-4EC3-BEA1-C87A5E996518}" presName="vertOne" presStyleCnt="0"/>
      <dgm:spPr/>
    </dgm:pt>
    <dgm:pt modelId="{F66D0178-F8D9-46FE-B5C1-A2C88ED1CBC4}" type="pres">
      <dgm:prSet presAssocID="{93A690BE-FD27-4EC3-BEA1-C87A5E996518}" presName="txOne" presStyleLbl="node0" presStyleIdx="3" presStyleCnt="4" custScaleX="1125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F20EC0-839B-4100-80EE-0BEA66023620}" type="pres">
      <dgm:prSet presAssocID="{93A690BE-FD27-4EC3-BEA1-C87A5E996518}" presName="horzOne" presStyleCnt="0"/>
      <dgm:spPr/>
    </dgm:pt>
  </dgm:ptLst>
  <dgm:cxnLst>
    <dgm:cxn modelId="{E403D5D9-F6A7-4C70-8B97-C680BD4FA4AD}" srcId="{7EF25F11-E327-47FA-A9CA-8B14C290A3C8}" destId="{93A690BE-FD27-4EC3-BEA1-C87A5E996518}" srcOrd="3" destOrd="0" parTransId="{4E994680-5BCF-4A03-BF45-A2C4C00178E2}" sibTransId="{9513394F-7BC4-4778-B3BA-6CEC2CF2FC4C}"/>
    <dgm:cxn modelId="{A70EFC3D-EAC5-4882-B13E-78CBF418CB5B}" type="presOf" srcId="{EBAA3356-1E06-4736-B797-AA93AB744AB3}" destId="{B6147BEE-94AB-487C-BEEC-E93FAF3F9CF8}" srcOrd="0" destOrd="0" presId="urn:microsoft.com/office/officeart/2005/8/layout/hierarchy4"/>
    <dgm:cxn modelId="{51358B60-4596-441F-A0F9-EB0C0B3500EB}" type="presOf" srcId="{ACFE1841-39D2-4453-8D02-B844EB1E2823}" destId="{D79F5F05-089E-439E-8D11-18120C74A04A}" srcOrd="0" destOrd="0" presId="urn:microsoft.com/office/officeart/2005/8/layout/hierarchy4"/>
    <dgm:cxn modelId="{67C36F0B-91CC-4978-A75E-C1A998A430CC}" type="presOf" srcId="{70348440-DB72-4166-847D-B11ABB91808C}" destId="{4EE3DF74-A17D-47BB-A08A-F539BA1B5CD7}" srcOrd="0" destOrd="0" presId="urn:microsoft.com/office/officeart/2005/8/layout/hierarchy4"/>
    <dgm:cxn modelId="{CB7FB49C-46D9-43DC-BD35-5AA07EC73CCE}" type="presOf" srcId="{93A690BE-FD27-4EC3-BEA1-C87A5E996518}" destId="{F66D0178-F8D9-46FE-B5C1-A2C88ED1CBC4}" srcOrd="0" destOrd="0" presId="urn:microsoft.com/office/officeart/2005/8/layout/hierarchy4"/>
    <dgm:cxn modelId="{BBE7644C-9447-4E45-BDF7-1DAD962EB0A3}" type="presOf" srcId="{7EF25F11-E327-47FA-A9CA-8B14C290A3C8}" destId="{BA8536B1-4F03-4444-AC62-31A36BEA9614}" srcOrd="0" destOrd="0" presId="urn:microsoft.com/office/officeart/2005/8/layout/hierarchy4"/>
    <dgm:cxn modelId="{7EA0F4D1-D82B-438D-A4C2-50793FDBD81A}" srcId="{7EF25F11-E327-47FA-A9CA-8B14C290A3C8}" destId="{70348440-DB72-4166-847D-B11ABB91808C}" srcOrd="0" destOrd="0" parTransId="{B3643E7A-6C17-481A-BB2F-65FA68F2C09E}" sibTransId="{D01195DF-581A-4A22-92CF-B944854EC22C}"/>
    <dgm:cxn modelId="{3F08ECF5-C123-40F2-A8AB-C2A8C62464F4}" srcId="{7EF25F11-E327-47FA-A9CA-8B14C290A3C8}" destId="{EBAA3356-1E06-4736-B797-AA93AB744AB3}" srcOrd="2" destOrd="0" parTransId="{355C7856-7E5E-43E0-91B1-A9CB3453BE48}" sibTransId="{006A42EA-2648-43D0-B8C7-32B1E5DDAFCF}"/>
    <dgm:cxn modelId="{8E0D5DFA-D111-4ABD-A53E-7CADE413CC4C}" srcId="{7EF25F11-E327-47FA-A9CA-8B14C290A3C8}" destId="{ACFE1841-39D2-4453-8D02-B844EB1E2823}" srcOrd="1" destOrd="0" parTransId="{08876E10-756C-46DD-9516-B0AA70380C7B}" sibTransId="{85DD6D4B-52B7-4D95-BCA4-D61AC6717364}"/>
    <dgm:cxn modelId="{F3EF8B49-FD09-40D5-A893-AE22FD0AA20C}" type="presParOf" srcId="{BA8536B1-4F03-4444-AC62-31A36BEA9614}" destId="{E9B4441E-E323-406E-95E7-A6707449D614}" srcOrd="0" destOrd="0" presId="urn:microsoft.com/office/officeart/2005/8/layout/hierarchy4"/>
    <dgm:cxn modelId="{33D8AB36-765C-4EAC-A951-933AC5B47FAE}" type="presParOf" srcId="{E9B4441E-E323-406E-95E7-A6707449D614}" destId="{4EE3DF74-A17D-47BB-A08A-F539BA1B5CD7}" srcOrd="0" destOrd="0" presId="urn:microsoft.com/office/officeart/2005/8/layout/hierarchy4"/>
    <dgm:cxn modelId="{2B9CFC58-E1B7-4BA2-BF5A-2CFFFD678A27}" type="presParOf" srcId="{E9B4441E-E323-406E-95E7-A6707449D614}" destId="{47E852DB-8D2B-4C62-A302-11364D1F05D8}" srcOrd="1" destOrd="0" presId="urn:microsoft.com/office/officeart/2005/8/layout/hierarchy4"/>
    <dgm:cxn modelId="{73AAED8A-9A6F-4240-830D-81A3B0A1A797}" type="presParOf" srcId="{BA8536B1-4F03-4444-AC62-31A36BEA9614}" destId="{012C5B46-5CCD-4AFA-9157-33742981F67C}" srcOrd="1" destOrd="0" presId="urn:microsoft.com/office/officeart/2005/8/layout/hierarchy4"/>
    <dgm:cxn modelId="{72F0933E-0699-4F24-85DE-8ED1C2CBC273}" type="presParOf" srcId="{BA8536B1-4F03-4444-AC62-31A36BEA9614}" destId="{7CA0D3BC-61FB-4AF2-8242-FBD54186A20B}" srcOrd="2" destOrd="0" presId="urn:microsoft.com/office/officeart/2005/8/layout/hierarchy4"/>
    <dgm:cxn modelId="{265D8C4E-653A-454E-8411-0EED2CCE499B}" type="presParOf" srcId="{7CA0D3BC-61FB-4AF2-8242-FBD54186A20B}" destId="{D79F5F05-089E-439E-8D11-18120C74A04A}" srcOrd="0" destOrd="0" presId="urn:microsoft.com/office/officeart/2005/8/layout/hierarchy4"/>
    <dgm:cxn modelId="{5758894F-D5C7-4A7B-82CE-03B66C946BC5}" type="presParOf" srcId="{7CA0D3BC-61FB-4AF2-8242-FBD54186A20B}" destId="{EAB634FE-3994-48D5-98D5-2923B91F1187}" srcOrd="1" destOrd="0" presId="urn:microsoft.com/office/officeart/2005/8/layout/hierarchy4"/>
    <dgm:cxn modelId="{122E24A9-AEA9-4EED-B3BA-BAA05E2E4DEB}" type="presParOf" srcId="{BA8536B1-4F03-4444-AC62-31A36BEA9614}" destId="{488108F2-2CA0-4DF6-9553-EFFEA96A565F}" srcOrd="3" destOrd="0" presId="urn:microsoft.com/office/officeart/2005/8/layout/hierarchy4"/>
    <dgm:cxn modelId="{7917EB3E-2B6C-43ED-8B44-730467CEADC0}" type="presParOf" srcId="{BA8536B1-4F03-4444-AC62-31A36BEA9614}" destId="{367D877C-56D8-48F0-AB4B-3354BA0C97DA}" srcOrd="4" destOrd="0" presId="urn:microsoft.com/office/officeart/2005/8/layout/hierarchy4"/>
    <dgm:cxn modelId="{2934944E-FE5D-493A-80E2-441F6BEB1596}" type="presParOf" srcId="{367D877C-56D8-48F0-AB4B-3354BA0C97DA}" destId="{B6147BEE-94AB-487C-BEEC-E93FAF3F9CF8}" srcOrd="0" destOrd="0" presId="urn:microsoft.com/office/officeart/2005/8/layout/hierarchy4"/>
    <dgm:cxn modelId="{CD14C883-2E9E-4BE1-9661-BC6A634717EC}" type="presParOf" srcId="{367D877C-56D8-48F0-AB4B-3354BA0C97DA}" destId="{EAFD4B66-6683-493C-A1AD-78E73438D73E}" srcOrd="1" destOrd="0" presId="urn:microsoft.com/office/officeart/2005/8/layout/hierarchy4"/>
    <dgm:cxn modelId="{6C86D6AE-1116-4E7F-BB0C-E4331FC84286}" type="presParOf" srcId="{BA8536B1-4F03-4444-AC62-31A36BEA9614}" destId="{AC3B68AE-3A47-4EA7-A926-428182AD4FB1}" srcOrd="5" destOrd="0" presId="urn:microsoft.com/office/officeart/2005/8/layout/hierarchy4"/>
    <dgm:cxn modelId="{BF07B359-28FD-45D3-B3DF-DCA1001197C8}" type="presParOf" srcId="{BA8536B1-4F03-4444-AC62-31A36BEA9614}" destId="{04C33818-8E40-46EF-8C58-7A89D0B5B6AE}" srcOrd="6" destOrd="0" presId="urn:microsoft.com/office/officeart/2005/8/layout/hierarchy4"/>
    <dgm:cxn modelId="{B1285183-B8F5-4E4F-9BD4-915E9B99F3EB}" type="presParOf" srcId="{04C33818-8E40-46EF-8C58-7A89D0B5B6AE}" destId="{F66D0178-F8D9-46FE-B5C1-A2C88ED1CBC4}" srcOrd="0" destOrd="0" presId="urn:microsoft.com/office/officeart/2005/8/layout/hierarchy4"/>
    <dgm:cxn modelId="{4FA6EFA9-6B46-4D44-9FD6-3939B8B9556C}" type="presParOf" srcId="{04C33818-8E40-46EF-8C58-7A89D0B5B6AE}" destId="{EEF20EC0-839B-4100-80EE-0BEA6602362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799AD9-704F-4B99-9662-4BD71FDFCB1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8995B7-2D92-4322-9ED0-D5B64896FDBE}">
      <dgm:prSet custT="1"/>
      <dgm:spPr/>
      <dgm:t>
        <a:bodyPr/>
        <a:lstStyle/>
        <a:p>
          <a:pPr rtl="0"/>
          <a:r>
            <a:rPr lang="ru-RU" sz="1600" dirty="0" smtClean="0"/>
            <a:t>1. Уточнение круга полномочий и обязанностей руководителей всех уровней.</a:t>
          </a:r>
          <a:endParaRPr lang="ru-RU" sz="1600" dirty="0"/>
        </a:p>
      </dgm:t>
    </dgm:pt>
    <dgm:pt modelId="{E1E0FE54-675B-4891-A716-1B4163923991}" type="parTrans" cxnId="{A6612873-9BE7-4A51-B8C4-E7C30B4AFC71}">
      <dgm:prSet/>
      <dgm:spPr/>
      <dgm:t>
        <a:bodyPr/>
        <a:lstStyle/>
        <a:p>
          <a:endParaRPr lang="ru-RU" sz="1600"/>
        </a:p>
      </dgm:t>
    </dgm:pt>
    <dgm:pt modelId="{63967930-17F8-4224-9D64-BEABB757880C}" type="sibTrans" cxnId="{A6612873-9BE7-4A51-B8C4-E7C30B4AFC71}">
      <dgm:prSet/>
      <dgm:spPr/>
      <dgm:t>
        <a:bodyPr/>
        <a:lstStyle/>
        <a:p>
          <a:endParaRPr lang="ru-RU" sz="1600"/>
        </a:p>
      </dgm:t>
    </dgm:pt>
    <dgm:pt modelId="{F4ABE25B-9A97-4AF5-A45E-54532DC57423}">
      <dgm:prSet custT="1"/>
      <dgm:spPr/>
      <dgm:t>
        <a:bodyPr/>
        <a:lstStyle/>
        <a:p>
          <a:pPr rtl="0"/>
          <a:r>
            <a:rPr lang="ru-RU" sz="1600" dirty="0" smtClean="0"/>
            <a:t>2. Разработка и согласование целей и задач управления в рамках установленных полномочий и обязанностей.</a:t>
          </a:r>
          <a:endParaRPr lang="ru-RU" sz="1600" dirty="0"/>
        </a:p>
      </dgm:t>
    </dgm:pt>
    <dgm:pt modelId="{A70DEE1A-868D-4EFD-8501-909D9B197A3B}" type="parTrans" cxnId="{8DFA6D1F-3435-4F92-95B1-6FCFDBDACA3D}">
      <dgm:prSet/>
      <dgm:spPr/>
      <dgm:t>
        <a:bodyPr/>
        <a:lstStyle/>
        <a:p>
          <a:endParaRPr lang="ru-RU" sz="1600"/>
        </a:p>
      </dgm:t>
    </dgm:pt>
    <dgm:pt modelId="{CF628C30-0057-4932-8F34-F9E8F64426CF}" type="sibTrans" cxnId="{8DFA6D1F-3435-4F92-95B1-6FCFDBDACA3D}">
      <dgm:prSet/>
      <dgm:spPr/>
      <dgm:t>
        <a:bodyPr/>
        <a:lstStyle/>
        <a:p>
          <a:endParaRPr lang="ru-RU" sz="1600"/>
        </a:p>
      </dgm:t>
    </dgm:pt>
    <dgm:pt modelId="{DA34A1E9-46D7-4985-9F03-69FF3D1A0E55}">
      <dgm:prSet custT="1"/>
      <dgm:spPr/>
      <dgm:t>
        <a:bodyPr/>
        <a:lstStyle/>
        <a:p>
          <a:pPr rtl="0"/>
          <a:r>
            <a:rPr lang="ru-RU" sz="1600" dirty="0" smtClean="0"/>
            <a:t>3. Составление реальных планов  достижения поставленных целей.</a:t>
          </a:r>
          <a:endParaRPr lang="ru-RU" sz="1600" dirty="0"/>
        </a:p>
      </dgm:t>
    </dgm:pt>
    <dgm:pt modelId="{E06FCEDF-C050-4284-8B25-EDCF0F224864}" type="parTrans" cxnId="{F83A6BD2-8332-4331-AE56-236640B080CF}">
      <dgm:prSet/>
      <dgm:spPr/>
      <dgm:t>
        <a:bodyPr/>
        <a:lstStyle/>
        <a:p>
          <a:endParaRPr lang="ru-RU" sz="1600"/>
        </a:p>
      </dgm:t>
    </dgm:pt>
    <dgm:pt modelId="{2ACAD021-EEDD-4D33-9B48-F57E5577E6A5}" type="sibTrans" cxnId="{F83A6BD2-8332-4331-AE56-236640B080CF}">
      <dgm:prSet/>
      <dgm:spPr/>
      <dgm:t>
        <a:bodyPr/>
        <a:lstStyle/>
        <a:p>
          <a:endParaRPr lang="ru-RU" sz="1600"/>
        </a:p>
      </dgm:t>
    </dgm:pt>
    <dgm:pt modelId="{25D339CC-5483-448B-8D6F-C43CC5CF50BA}">
      <dgm:prSet custT="1"/>
      <dgm:spPr/>
      <dgm:t>
        <a:bodyPr/>
        <a:lstStyle/>
        <a:p>
          <a:pPr rtl="0"/>
          <a:r>
            <a:rPr lang="ru-RU" sz="1600" dirty="0" smtClean="0"/>
            <a:t>4. Контроль,  измерение, оценка работы и достигнутых каждым руководителем результатов и по каналам обратной связи корректировка заданий, после чего может потребоваться новое согласование целей. </a:t>
          </a:r>
          <a:endParaRPr lang="ru-RU" sz="1600" dirty="0"/>
        </a:p>
      </dgm:t>
    </dgm:pt>
    <dgm:pt modelId="{12EE6213-F6BD-4CFC-8421-E5CB87C786FC}" type="parTrans" cxnId="{52335BC1-BBF8-4988-A3ED-B4FE0193504A}">
      <dgm:prSet/>
      <dgm:spPr/>
      <dgm:t>
        <a:bodyPr/>
        <a:lstStyle/>
        <a:p>
          <a:endParaRPr lang="ru-RU" sz="1600"/>
        </a:p>
      </dgm:t>
    </dgm:pt>
    <dgm:pt modelId="{487E41E2-07D8-429E-B812-6A02E24B122A}" type="sibTrans" cxnId="{52335BC1-BBF8-4988-A3ED-B4FE0193504A}">
      <dgm:prSet/>
      <dgm:spPr/>
      <dgm:t>
        <a:bodyPr/>
        <a:lstStyle/>
        <a:p>
          <a:endParaRPr lang="ru-RU" sz="1600"/>
        </a:p>
      </dgm:t>
    </dgm:pt>
    <dgm:pt modelId="{9A409D01-1447-4934-AA77-4FB9EB7308F8}" type="pres">
      <dgm:prSet presAssocID="{A7799AD9-704F-4B99-9662-4BD71FDFCB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6FE641-C2CB-4816-8BFB-C7C60DA7FAB8}" type="pres">
      <dgm:prSet presAssocID="{568995B7-2D92-4322-9ED0-D5B64896FDBE}" presName="hierRoot1" presStyleCnt="0"/>
      <dgm:spPr/>
    </dgm:pt>
    <dgm:pt modelId="{393B7161-FA3F-4FFC-9E9C-19C2F56D9DC7}" type="pres">
      <dgm:prSet presAssocID="{568995B7-2D92-4322-9ED0-D5B64896FDBE}" presName="composite" presStyleCnt="0"/>
      <dgm:spPr/>
    </dgm:pt>
    <dgm:pt modelId="{E6228E62-418C-462E-B27C-EE9A787A1D5E}" type="pres">
      <dgm:prSet presAssocID="{568995B7-2D92-4322-9ED0-D5B64896FDBE}" presName="background" presStyleLbl="node0" presStyleIdx="0" presStyleCnt="4"/>
      <dgm:spPr/>
    </dgm:pt>
    <dgm:pt modelId="{8BF38FD4-A015-4F78-B4D5-B185F4CDB016}" type="pres">
      <dgm:prSet presAssocID="{568995B7-2D92-4322-9ED0-D5B64896FDBE}" presName="text" presStyleLbl="fgAcc0" presStyleIdx="0" presStyleCnt="4" custScaleY="198471" custLinFactY="44740" custLinFactNeighborX="-417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475A8F-8506-4C9B-A0D5-85C5424879AE}" type="pres">
      <dgm:prSet presAssocID="{568995B7-2D92-4322-9ED0-D5B64896FDBE}" presName="hierChild2" presStyleCnt="0"/>
      <dgm:spPr/>
    </dgm:pt>
    <dgm:pt modelId="{68265E31-0B36-4ABF-AA4C-D9ECAF316ED2}" type="pres">
      <dgm:prSet presAssocID="{F4ABE25B-9A97-4AF5-A45E-54532DC57423}" presName="hierRoot1" presStyleCnt="0"/>
      <dgm:spPr/>
    </dgm:pt>
    <dgm:pt modelId="{DB37DE6F-7A6F-443D-8665-F3358936FBB0}" type="pres">
      <dgm:prSet presAssocID="{F4ABE25B-9A97-4AF5-A45E-54532DC57423}" presName="composite" presStyleCnt="0"/>
      <dgm:spPr/>
    </dgm:pt>
    <dgm:pt modelId="{C333F947-2A57-4F4F-8FC5-054100AA624B}" type="pres">
      <dgm:prSet presAssocID="{F4ABE25B-9A97-4AF5-A45E-54532DC57423}" presName="background" presStyleLbl="node0" presStyleIdx="1" presStyleCnt="4"/>
      <dgm:spPr/>
    </dgm:pt>
    <dgm:pt modelId="{F2FBE57E-2435-4AB8-9B19-AE192E3F1C2A}" type="pres">
      <dgm:prSet presAssocID="{F4ABE25B-9A97-4AF5-A45E-54532DC57423}" presName="text" presStyleLbl="fgAcc0" presStyleIdx="1" presStyleCnt="4" custScaleY="232724" custLinFactNeighborX="12921" custLinFactNeighborY="35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69B9F9-0048-4C68-B3F0-5DC87148502B}" type="pres">
      <dgm:prSet presAssocID="{F4ABE25B-9A97-4AF5-A45E-54532DC57423}" presName="hierChild2" presStyleCnt="0"/>
      <dgm:spPr/>
    </dgm:pt>
    <dgm:pt modelId="{941F1FEF-99F0-4AA4-97A5-6C92F76ADEB5}" type="pres">
      <dgm:prSet presAssocID="{DA34A1E9-46D7-4985-9F03-69FF3D1A0E55}" presName="hierRoot1" presStyleCnt="0"/>
      <dgm:spPr/>
    </dgm:pt>
    <dgm:pt modelId="{695738A8-DC48-4ECE-9464-4F483277AB07}" type="pres">
      <dgm:prSet presAssocID="{DA34A1E9-46D7-4985-9F03-69FF3D1A0E55}" presName="composite" presStyleCnt="0"/>
      <dgm:spPr/>
    </dgm:pt>
    <dgm:pt modelId="{F0155F89-D476-47AB-810D-EEA0CB2CF43A}" type="pres">
      <dgm:prSet presAssocID="{DA34A1E9-46D7-4985-9F03-69FF3D1A0E55}" presName="background" presStyleLbl="node0" presStyleIdx="2" presStyleCnt="4"/>
      <dgm:spPr/>
    </dgm:pt>
    <dgm:pt modelId="{44F834D5-4FB9-4AB0-BFB7-101AF152602A}" type="pres">
      <dgm:prSet presAssocID="{DA34A1E9-46D7-4985-9F03-69FF3D1A0E55}" presName="text" presStyleLbl="fgAcc0" presStyleIdx="2" presStyleCnt="4" custScaleY="134254" custLinFactY="100000" custLinFactNeighborX="-1406" custLinFactNeighborY="1518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0A8A91-4ED7-48C9-9ED7-221CB1DB8D4E}" type="pres">
      <dgm:prSet presAssocID="{DA34A1E9-46D7-4985-9F03-69FF3D1A0E55}" presName="hierChild2" presStyleCnt="0"/>
      <dgm:spPr/>
    </dgm:pt>
    <dgm:pt modelId="{5F03F45F-7F80-4E6A-93D2-05234EC9BF15}" type="pres">
      <dgm:prSet presAssocID="{25D339CC-5483-448B-8D6F-C43CC5CF50BA}" presName="hierRoot1" presStyleCnt="0"/>
      <dgm:spPr/>
    </dgm:pt>
    <dgm:pt modelId="{DF0ECDAD-3429-4084-928F-91D78D939183}" type="pres">
      <dgm:prSet presAssocID="{25D339CC-5483-448B-8D6F-C43CC5CF50BA}" presName="composite" presStyleCnt="0"/>
      <dgm:spPr/>
    </dgm:pt>
    <dgm:pt modelId="{5A4D9012-13E5-40C1-967A-2185F50D70F7}" type="pres">
      <dgm:prSet presAssocID="{25D339CC-5483-448B-8D6F-C43CC5CF50BA}" presName="background" presStyleLbl="node0" presStyleIdx="3" presStyleCnt="4"/>
      <dgm:spPr/>
    </dgm:pt>
    <dgm:pt modelId="{3C28FE18-FE9C-4F6C-B57A-6E697F37A331}" type="pres">
      <dgm:prSet presAssocID="{25D339CC-5483-448B-8D6F-C43CC5CF50BA}" presName="text" presStyleLbl="fgAcc0" presStyleIdx="3" presStyleCnt="4" custScaleY="3172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F22CAA-F3B6-4BF3-80EB-1A0A4F5D9915}" type="pres">
      <dgm:prSet presAssocID="{25D339CC-5483-448B-8D6F-C43CC5CF50BA}" presName="hierChild2" presStyleCnt="0"/>
      <dgm:spPr/>
    </dgm:pt>
  </dgm:ptLst>
  <dgm:cxnLst>
    <dgm:cxn modelId="{5C21E8A5-FB4D-4EF4-BF37-47B0C6C36959}" type="presOf" srcId="{25D339CC-5483-448B-8D6F-C43CC5CF50BA}" destId="{3C28FE18-FE9C-4F6C-B57A-6E697F37A331}" srcOrd="0" destOrd="0" presId="urn:microsoft.com/office/officeart/2005/8/layout/hierarchy1"/>
    <dgm:cxn modelId="{1B9F6B94-54C7-4E38-B472-AD6E12FACF29}" type="presOf" srcId="{568995B7-2D92-4322-9ED0-D5B64896FDBE}" destId="{8BF38FD4-A015-4F78-B4D5-B185F4CDB016}" srcOrd="0" destOrd="0" presId="urn:microsoft.com/office/officeart/2005/8/layout/hierarchy1"/>
    <dgm:cxn modelId="{8DFA6D1F-3435-4F92-95B1-6FCFDBDACA3D}" srcId="{A7799AD9-704F-4B99-9662-4BD71FDFCB14}" destId="{F4ABE25B-9A97-4AF5-A45E-54532DC57423}" srcOrd="1" destOrd="0" parTransId="{A70DEE1A-868D-4EFD-8501-909D9B197A3B}" sibTransId="{CF628C30-0057-4932-8F34-F9E8F64426CF}"/>
    <dgm:cxn modelId="{52335BC1-BBF8-4988-A3ED-B4FE0193504A}" srcId="{A7799AD9-704F-4B99-9662-4BD71FDFCB14}" destId="{25D339CC-5483-448B-8D6F-C43CC5CF50BA}" srcOrd="3" destOrd="0" parTransId="{12EE6213-F6BD-4CFC-8421-E5CB87C786FC}" sibTransId="{487E41E2-07D8-429E-B812-6A02E24B122A}"/>
    <dgm:cxn modelId="{F83A6BD2-8332-4331-AE56-236640B080CF}" srcId="{A7799AD9-704F-4B99-9662-4BD71FDFCB14}" destId="{DA34A1E9-46D7-4985-9F03-69FF3D1A0E55}" srcOrd="2" destOrd="0" parTransId="{E06FCEDF-C050-4284-8B25-EDCF0F224864}" sibTransId="{2ACAD021-EEDD-4D33-9B48-F57E5577E6A5}"/>
    <dgm:cxn modelId="{F769A05C-B625-4590-8F63-E2A71AE77A7A}" type="presOf" srcId="{A7799AD9-704F-4B99-9662-4BD71FDFCB14}" destId="{9A409D01-1447-4934-AA77-4FB9EB7308F8}" srcOrd="0" destOrd="0" presId="urn:microsoft.com/office/officeart/2005/8/layout/hierarchy1"/>
    <dgm:cxn modelId="{F7C3CBB2-958E-4F3D-A3FB-0CF05B2B88F4}" type="presOf" srcId="{F4ABE25B-9A97-4AF5-A45E-54532DC57423}" destId="{F2FBE57E-2435-4AB8-9B19-AE192E3F1C2A}" srcOrd="0" destOrd="0" presId="urn:microsoft.com/office/officeart/2005/8/layout/hierarchy1"/>
    <dgm:cxn modelId="{1456C39B-706F-4E4C-BD5B-5A6972148F43}" type="presOf" srcId="{DA34A1E9-46D7-4985-9F03-69FF3D1A0E55}" destId="{44F834D5-4FB9-4AB0-BFB7-101AF152602A}" srcOrd="0" destOrd="0" presId="urn:microsoft.com/office/officeart/2005/8/layout/hierarchy1"/>
    <dgm:cxn modelId="{A6612873-9BE7-4A51-B8C4-E7C30B4AFC71}" srcId="{A7799AD9-704F-4B99-9662-4BD71FDFCB14}" destId="{568995B7-2D92-4322-9ED0-D5B64896FDBE}" srcOrd="0" destOrd="0" parTransId="{E1E0FE54-675B-4891-A716-1B4163923991}" sibTransId="{63967930-17F8-4224-9D64-BEABB757880C}"/>
    <dgm:cxn modelId="{E55AB32C-925D-4D3D-BECB-4D591747077F}" type="presParOf" srcId="{9A409D01-1447-4934-AA77-4FB9EB7308F8}" destId="{476FE641-C2CB-4816-8BFB-C7C60DA7FAB8}" srcOrd="0" destOrd="0" presId="urn:microsoft.com/office/officeart/2005/8/layout/hierarchy1"/>
    <dgm:cxn modelId="{6B9F868A-748E-4F64-9F55-8637A020FF6C}" type="presParOf" srcId="{476FE641-C2CB-4816-8BFB-C7C60DA7FAB8}" destId="{393B7161-FA3F-4FFC-9E9C-19C2F56D9DC7}" srcOrd="0" destOrd="0" presId="urn:microsoft.com/office/officeart/2005/8/layout/hierarchy1"/>
    <dgm:cxn modelId="{68BF710D-EAC1-470C-9F49-F617780319D0}" type="presParOf" srcId="{393B7161-FA3F-4FFC-9E9C-19C2F56D9DC7}" destId="{E6228E62-418C-462E-B27C-EE9A787A1D5E}" srcOrd="0" destOrd="0" presId="urn:microsoft.com/office/officeart/2005/8/layout/hierarchy1"/>
    <dgm:cxn modelId="{B74EF6BD-8E67-4C36-8EFB-EF750FC8854A}" type="presParOf" srcId="{393B7161-FA3F-4FFC-9E9C-19C2F56D9DC7}" destId="{8BF38FD4-A015-4F78-B4D5-B185F4CDB016}" srcOrd="1" destOrd="0" presId="urn:microsoft.com/office/officeart/2005/8/layout/hierarchy1"/>
    <dgm:cxn modelId="{2EB36EC4-83F4-4CCD-987A-7A67E7A55AF7}" type="presParOf" srcId="{476FE641-C2CB-4816-8BFB-C7C60DA7FAB8}" destId="{24475A8F-8506-4C9B-A0D5-85C5424879AE}" srcOrd="1" destOrd="0" presId="urn:microsoft.com/office/officeart/2005/8/layout/hierarchy1"/>
    <dgm:cxn modelId="{D701465B-CD63-44BE-99F4-1116435AF7E8}" type="presParOf" srcId="{9A409D01-1447-4934-AA77-4FB9EB7308F8}" destId="{68265E31-0B36-4ABF-AA4C-D9ECAF316ED2}" srcOrd="1" destOrd="0" presId="urn:microsoft.com/office/officeart/2005/8/layout/hierarchy1"/>
    <dgm:cxn modelId="{DC7A0C13-4B0C-4F71-BA4C-FC71690C1D00}" type="presParOf" srcId="{68265E31-0B36-4ABF-AA4C-D9ECAF316ED2}" destId="{DB37DE6F-7A6F-443D-8665-F3358936FBB0}" srcOrd="0" destOrd="0" presId="urn:microsoft.com/office/officeart/2005/8/layout/hierarchy1"/>
    <dgm:cxn modelId="{99CA922A-9FE1-4D77-B904-FFA98A606D15}" type="presParOf" srcId="{DB37DE6F-7A6F-443D-8665-F3358936FBB0}" destId="{C333F947-2A57-4F4F-8FC5-054100AA624B}" srcOrd="0" destOrd="0" presId="urn:microsoft.com/office/officeart/2005/8/layout/hierarchy1"/>
    <dgm:cxn modelId="{B8AC0D49-77E6-4275-8301-9AF206C4210C}" type="presParOf" srcId="{DB37DE6F-7A6F-443D-8665-F3358936FBB0}" destId="{F2FBE57E-2435-4AB8-9B19-AE192E3F1C2A}" srcOrd="1" destOrd="0" presId="urn:microsoft.com/office/officeart/2005/8/layout/hierarchy1"/>
    <dgm:cxn modelId="{13174DDF-A70B-4DD9-8114-A833FCF9BC55}" type="presParOf" srcId="{68265E31-0B36-4ABF-AA4C-D9ECAF316ED2}" destId="{D269B9F9-0048-4C68-B3F0-5DC87148502B}" srcOrd="1" destOrd="0" presId="urn:microsoft.com/office/officeart/2005/8/layout/hierarchy1"/>
    <dgm:cxn modelId="{89708498-8E9D-4AC9-86C1-DB112F2FA287}" type="presParOf" srcId="{9A409D01-1447-4934-AA77-4FB9EB7308F8}" destId="{941F1FEF-99F0-4AA4-97A5-6C92F76ADEB5}" srcOrd="2" destOrd="0" presId="urn:microsoft.com/office/officeart/2005/8/layout/hierarchy1"/>
    <dgm:cxn modelId="{90B07BFE-F6E1-4077-8070-3EE8A7D8C604}" type="presParOf" srcId="{941F1FEF-99F0-4AA4-97A5-6C92F76ADEB5}" destId="{695738A8-DC48-4ECE-9464-4F483277AB07}" srcOrd="0" destOrd="0" presId="urn:microsoft.com/office/officeart/2005/8/layout/hierarchy1"/>
    <dgm:cxn modelId="{C874EC79-9D9E-4D85-BA05-53261354510F}" type="presParOf" srcId="{695738A8-DC48-4ECE-9464-4F483277AB07}" destId="{F0155F89-D476-47AB-810D-EEA0CB2CF43A}" srcOrd="0" destOrd="0" presId="urn:microsoft.com/office/officeart/2005/8/layout/hierarchy1"/>
    <dgm:cxn modelId="{6C1807DA-B90E-49D6-A185-2C044D674936}" type="presParOf" srcId="{695738A8-DC48-4ECE-9464-4F483277AB07}" destId="{44F834D5-4FB9-4AB0-BFB7-101AF152602A}" srcOrd="1" destOrd="0" presId="urn:microsoft.com/office/officeart/2005/8/layout/hierarchy1"/>
    <dgm:cxn modelId="{558E967F-2E2D-4BE8-9F82-4C7F1394CDD2}" type="presParOf" srcId="{941F1FEF-99F0-4AA4-97A5-6C92F76ADEB5}" destId="{590A8A91-4ED7-48C9-9ED7-221CB1DB8D4E}" srcOrd="1" destOrd="0" presId="urn:microsoft.com/office/officeart/2005/8/layout/hierarchy1"/>
    <dgm:cxn modelId="{2E27E40C-CA81-4CC8-8CEE-9E70E858495D}" type="presParOf" srcId="{9A409D01-1447-4934-AA77-4FB9EB7308F8}" destId="{5F03F45F-7F80-4E6A-93D2-05234EC9BF15}" srcOrd="3" destOrd="0" presId="urn:microsoft.com/office/officeart/2005/8/layout/hierarchy1"/>
    <dgm:cxn modelId="{9B17286D-45AE-4F05-8A03-936FB53092B5}" type="presParOf" srcId="{5F03F45F-7F80-4E6A-93D2-05234EC9BF15}" destId="{DF0ECDAD-3429-4084-928F-91D78D939183}" srcOrd="0" destOrd="0" presId="urn:microsoft.com/office/officeart/2005/8/layout/hierarchy1"/>
    <dgm:cxn modelId="{658CBD3A-2417-4719-A635-D17AC13A8503}" type="presParOf" srcId="{DF0ECDAD-3429-4084-928F-91D78D939183}" destId="{5A4D9012-13E5-40C1-967A-2185F50D70F7}" srcOrd="0" destOrd="0" presId="urn:microsoft.com/office/officeart/2005/8/layout/hierarchy1"/>
    <dgm:cxn modelId="{80FE1484-7DEE-4DA9-BC1D-0BFC5A9B9C82}" type="presParOf" srcId="{DF0ECDAD-3429-4084-928F-91D78D939183}" destId="{3C28FE18-FE9C-4F6C-B57A-6E697F37A331}" srcOrd="1" destOrd="0" presId="urn:microsoft.com/office/officeart/2005/8/layout/hierarchy1"/>
    <dgm:cxn modelId="{9078840B-D394-4C61-A8C1-901A58B99072}" type="presParOf" srcId="{5F03F45F-7F80-4E6A-93D2-05234EC9BF15}" destId="{62F22CAA-F3B6-4BF3-80EB-1A0A4F5D991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69719F-6E35-4D21-BED4-9DF8C563F0B7}" type="doc">
      <dgm:prSet loTypeId="urn:microsoft.com/office/officeart/2005/8/layout/pyramid2" loCatId="pyramid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26C85FD-3EE9-47C8-BB3F-8A689BAAEAEC}">
      <dgm:prSet custT="1"/>
      <dgm:spPr/>
      <dgm:t>
        <a:bodyPr/>
        <a:lstStyle/>
        <a:p>
          <a:pPr rtl="0"/>
          <a:r>
            <a:rPr lang="ru-RU" sz="1800" b="1" dirty="0" smtClean="0"/>
            <a:t>В организациях с жесткой централизацией принятия управленческих решений, когда к процессу постановки целей не привлекаются нижестоящие руководители;</a:t>
          </a:r>
          <a:endParaRPr lang="ru-RU" sz="1800" b="1" dirty="0"/>
        </a:p>
      </dgm:t>
    </dgm:pt>
    <dgm:pt modelId="{BD30B7F3-B732-4E9D-8D56-3672D8FDA17E}" type="parTrans" cxnId="{317C2B31-ABF0-4721-A669-47259DF41D7C}">
      <dgm:prSet/>
      <dgm:spPr/>
      <dgm:t>
        <a:bodyPr/>
        <a:lstStyle/>
        <a:p>
          <a:endParaRPr lang="ru-RU" b="1"/>
        </a:p>
      </dgm:t>
    </dgm:pt>
    <dgm:pt modelId="{E8488322-A821-42F5-832D-B2155B381ABA}" type="sibTrans" cxnId="{317C2B31-ABF0-4721-A669-47259DF41D7C}">
      <dgm:prSet/>
      <dgm:spPr/>
      <dgm:t>
        <a:bodyPr/>
        <a:lstStyle/>
        <a:p>
          <a:endParaRPr lang="ru-RU" b="1"/>
        </a:p>
      </dgm:t>
    </dgm:pt>
    <dgm:pt modelId="{78ED9682-C0AF-47A9-A649-9115B7CB97CB}">
      <dgm:prSet custT="1"/>
      <dgm:spPr/>
      <dgm:t>
        <a:bodyPr/>
        <a:lstStyle/>
        <a:p>
          <a:pPr rtl="0"/>
          <a:r>
            <a:rPr lang="ru-RU" sz="1800" b="1" dirty="0" smtClean="0"/>
            <a:t>Если отсутствует личная мотивация и необходимая для управления информация;</a:t>
          </a:r>
          <a:endParaRPr lang="ru-RU" sz="1800" b="1" dirty="0"/>
        </a:p>
      </dgm:t>
    </dgm:pt>
    <dgm:pt modelId="{B40E0E62-3914-4C0A-AE8B-53AA0CA0C4B9}" type="parTrans" cxnId="{7C7D5B03-824A-42BD-B64F-DEBBDE696D5D}">
      <dgm:prSet/>
      <dgm:spPr/>
      <dgm:t>
        <a:bodyPr/>
        <a:lstStyle/>
        <a:p>
          <a:endParaRPr lang="ru-RU" b="1"/>
        </a:p>
      </dgm:t>
    </dgm:pt>
    <dgm:pt modelId="{F337AA6D-1045-48B3-A333-754913DE7E06}" type="sibTrans" cxnId="{7C7D5B03-824A-42BD-B64F-DEBBDE696D5D}">
      <dgm:prSet/>
      <dgm:spPr/>
      <dgm:t>
        <a:bodyPr/>
        <a:lstStyle/>
        <a:p>
          <a:endParaRPr lang="ru-RU" b="1"/>
        </a:p>
      </dgm:t>
    </dgm:pt>
    <dgm:pt modelId="{77AA2CE9-601D-44DE-9004-30A1C82C363D}">
      <dgm:prSet custT="1"/>
      <dgm:spPr/>
      <dgm:t>
        <a:bodyPr/>
        <a:lstStyle/>
        <a:p>
          <a:pPr rtl="0"/>
          <a:r>
            <a:rPr lang="ru-RU" sz="1800" b="1" dirty="0" smtClean="0"/>
            <a:t>При неудовлетворительной организации контроля.</a:t>
          </a:r>
          <a:endParaRPr lang="ru-RU" sz="1800" b="1" dirty="0"/>
        </a:p>
      </dgm:t>
    </dgm:pt>
    <dgm:pt modelId="{32BDB274-7721-4221-905F-A420E5E3D3E1}" type="parTrans" cxnId="{B1E61425-2A1D-40E4-AF3C-CE774CB688DD}">
      <dgm:prSet/>
      <dgm:spPr/>
      <dgm:t>
        <a:bodyPr/>
        <a:lstStyle/>
        <a:p>
          <a:endParaRPr lang="ru-RU" b="1"/>
        </a:p>
      </dgm:t>
    </dgm:pt>
    <dgm:pt modelId="{6BF68BEB-2B16-440D-ADC6-185B4373A21E}" type="sibTrans" cxnId="{B1E61425-2A1D-40E4-AF3C-CE774CB688DD}">
      <dgm:prSet/>
      <dgm:spPr/>
      <dgm:t>
        <a:bodyPr/>
        <a:lstStyle/>
        <a:p>
          <a:endParaRPr lang="ru-RU" b="1"/>
        </a:p>
      </dgm:t>
    </dgm:pt>
    <dgm:pt modelId="{0ECCCAA4-B4A0-4694-95E6-80457174B21B}" type="pres">
      <dgm:prSet presAssocID="{C869719F-6E35-4D21-BED4-9DF8C563F0B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5E2B09C-7A36-412A-90F1-8762B34A90CB}" type="pres">
      <dgm:prSet presAssocID="{C869719F-6E35-4D21-BED4-9DF8C563F0B7}" presName="pyramid" presStyleLbl="node1" presStyleIdx="0" presStyleCnt="1"/>
      <dgm:spPr/>
      <dgm:t>
        <a:bodyPr/>
        <a:lstStyle/>
        <a:p>
          <a:endParaRPr lang="ru-RU"/>
        </a:p>
      </dgm:t>
    </dgm:pt>
    <dgm:pt modelId="{675644B2-0175-41FC-B98A-D2F037551A8C}" type="pres">
      <dgm:prSet presAssocID="{C869719F-6E35-4D21-BED4-9DF8C563F0B7}" presName="theList" presStyleCnt="0"/>
      <dgm:spPr/>
      <dgm:t>
        <a:bodyPr/>
        <a:lstStyle/>
        <a:p>
          <a:endParaRPr lang="ru-RU"/>
        </a:p>
      </dgm:t>
    </dgm:pt>
    <dgm:pt modelId="{338E0F9F-7D97-4CBE-A097-19CED53792B8}" type="pres">
      <dgm:prSet presAssocID="{726C85FD-3EE9-47C8-BB3F-8A689BAAEAEC}" presName="aNode" presStyleLbl="fgAcc1" presStyleIdx="0" presStyleCnt="3" custScaleX="167034" custLinFactNeighborX="27748" custLinFactNeighborY="32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D6E68-DB45-4965-B24A-F5749040E7EE}" type="pres">
      <dgm:prSet presAssocID="{726C85FD-3EE9-47C8-BB3F-8A689BAAEAEC}" presName="aSpace" presStyleCnt="0"/>
      <dgm:spPr/>
      <dgm:t>
        <a:bodyPr/>
        <a:lstStyle/>
        <a:p>
          <a:endParaRPr lang="ru-RU"/>
        </a:p>
      </dgm:t>
    </dgm:pt>
    <dgm:pt modelId="{DFD4DBC3-90F4-41B8-8F88-04D0C75C8232}" type="pres">
      <dgm:prSet presAssocID="{78ED9682-C0AF-47A9-A649-9115B7CB97CB}" presName="aNode" presStyleLbl="fgAcc1" presStyleIdx="1" presStyleCnt="3" custScaleX="167034" custLinFactNeighborX="27748" custLinFactNeighborY="32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2A124-A731-49DD-8D93-F1001E5866A1}" type="pres">
      <dgm:prSet presAssocID="{78ED9682-C0AF-47A9-A649-9115B7CB97CB}" presName="aSpace" presStyleCnt="0"/>
      <dgm:spPr/>
      <dgm:t>
        <a:bodyPr/>
        <a:lstStyle/>
        <a:p>
          <a:endParaRPr lang="ru-RU"/>
        </a:p>
      </dgm:t>
    </dgm:pt>
    <dgm:pt modelId="{E8E4C47B-A39A-46A0-AD94-CEDD9232A090}" type="pres">
      <dgm:prSet presAssocID="{77AA2CE9-601D-44DE-9004-30A1C82C363D}" presName="aNode" presStyleLbl="fgAcc1" presStyleIdx="2" presStyleCnt="3" custScaleX="167034" custLinFactNeighborX="27748" custLinFactNeighborY="32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ACD50-FD09-4D02-B72A-0A4805416C36}" type="pres">
      <dgm:prSet presAssocID="{77AA2CE9-601D-44DE-9004-30A1C82C363D}" presName="aSpace" presStyleCnt="0"/>
      <dgm:spPr/>
      <dgm:t>
        <a:bodyPr/>
        <a:lstStyle/>
        <a:p>
          <a:endParaRPr lang="ru-RU"/>
        </a:p>
      </dgm:t>
    </dgm:pt>
  </dgm:ptLst>
  <dgm:cxnLst>
    <dgm:cxn modelId="{B1E61425-2A1D-40E4-AF3C-CE774CB688DD}" srcId="{C869719F-6E35-4D21-BED4-9DF8C563F0B7}" destId="{77AA2CE9-601D-44DE-9004-30A1C82C363D}" srcOrd="2" destOrd="0" parTransId="{32BDB274-7721-4221-905F-A420E5E3D3E1}" sibTransId="{6BF68BEB-2B16-440D-ADC6-185B4373A21E}"/>
    <dgm:cxn modelId="{4C500683-738F-4E29-865F-874729640E54}" type="presOf" srcId="{77AA2CE9-601D-44DE-9004-30A1C82C363D}" destId="{E8E4C47B-A39A-46A0-AD94-CEDD9232A090}" srcOrd="0" destOrd="0" presId="urn:microsoft.com/office/officeart/2005/8/layout/pyramid2"/>
    <dgm:cxn modelId="{0A4CCBEB-C7F9-48F8-B083-322356F1FDD6}" type="presOf" srcId="{C869719F-6E35-4D21-BED4-9DF8C563F0B7}" destId="{0ECCCAA4-B4A0-4694-95E6-80457174B21B}" srcOrd="0" destOrd="0" presId="urn:microsoft.com/office/officeart/2005/8/layout/pyramid2"/>
    <dgm:cxn modelId="{C808657B-41FF-471B-BA08-F3072889D280}" type="presOf" srcId="{726C85FD-3EE9-47C8-BB3F-8A689BAAEAEC}" destId="{338E0F9F-7D97-4CBE-A097-19CED53792B8}" srcOrd="0" destOrd="0" presId="urn:microsoft.com/office/officeart/2005/8/layout/pyramid2"/>
    <dgm:cxn modelId="{7C7D5B03-824A-42BD-B64F-DEBBDE696D5D}" srcId="{C869719F-6E35-4D21-BED4-9DF8C563F0B7}" destId="{78ED9682-C0AF-47A9-A649-9115B7CB97CB}" srcOrd="1" destOrd="0" parTransId="{B40E0E62-3914-4C0A-AE8B-53AA0CA0C4B9}" sibTransId="{F337AA6D-1045-48B3-A333-754913DE7E06}"/>
    <dgm:cxn modelId="{5B75815F-962E-442E-B1E9-47D10C35E5E5}" type="presOf" srcId="{78ED9682-C0AF-47A9-A649-9115B7CB97CB}" destId="{DFD4DBC3-90F4-41B8-8F88-04D0C75C8232}" srcOrd="0" destOrd="0" presId="urn:microsoft.com/office/officeart/2005/8/layout/pyramid2"/>
    <dgm:cxn modelId="{317C2B31-ABF0-4721-A669-47259DF41D7C}" srcId="{C869719F-6E35-4D21-BED4-9DF8C563F0B7}" destId="{726C85FD-3EE9-47C8-BB3F-8A689BAAEAEC}" srcOrd="0" destOrd="0" parTransId="{BD30B7F3-B732-4E9D-8D56-3672D8FDA17E}" sibTransId="{E8488322-A821-42F5-832D-B2155B381ABA}"/>
    <dgm:cxn modelId="{6B5BCAB8-AC6B-4A6D-8CFE-E4EB60A3FD30}" type="presParOf" srcId="{0ECCCAA4-B4A0-4694-95E6-80457174B21B}" destId="{45E2B09C-7A36-412A-90F1-8762B34A90CB}" srcOrd="0" destOrd="0" presId="urn:microsoft.com/office/officeart/2005/8/layout/pyramid2"/>
    <dgm:cxn modelId="{E842C9CB-C815-4443-ABDB-14B9ACE5E51A}" type="presParOf" srcId="{0ECCCAA4-B4A0-4694-95E6-80457174B21B}" destId="{675644B2-0175-41FC-B98A-D2F037551A8C}" srcOrd="1" destOrd="0" presId="urn:microsoft.com/office/officeart/2005/8/layout/pyramid2"/>
    <dgm:cxn modelId="{365AB78C-A2C0-45AE-AB00-4D9350BA16AF}" type="presParOf" srcId="{675644B2-0175-41FC-B98A-D2F037551A8C}" destId="{338E0F9F-7D97-4CBE-A097-19CED53792B8}" srcOrd="0" destOrd="0" presId="urn:microsoft.com/office/officeart/2005/8/layout/pyramid2"/>
    <dgm:cxn modelId="{69F8C827-3C27-43CE-8A4A-5996952E7B60}" type="presParOf" srcId="{675644B2-0175-41FC-B98A-D2F037551A8C}" destId="{ADDD6E68-DB45-4965-B24A-F5749040E7EE}" srcOrd="1" destOrd="0" presId="urn:microsoft.com/office/officeart/2005/8/layout/pyramid2"/>
    <dgm:cxn modelId="{B1FABA5B-A415-43BE-A967-8EAFDD804DBA}" type="presParOf" srcId="{675644B2-0175-41FC-B98A-D2F037551A8C}" destId="{DFD4DBC3-90F4-41B8-8F88-04D0C75C8232}" srcOrd="2" destOrd="0" presId="urn:microsoft.com/office/officeart/2005/8/layout/pyramid2"/>
    <dgm:cxn modelId="{2E273F63-94E2-4665-BCE0-C501230FCEE9}" type="presParOf" srcId="{675644B2-0175-41FC-B98A-D2F037551A8C}" destId="{A142A124-A731-49DD-8D93-F1001E5866A1}" srcOrd="3" destOrd="0" presId="urn:microsoft.com/office/officeart/2005/8/layout/pyramid2"/>
    <dgm:cxn modelId="{481D737B-C9F6-41D8-98BF-CB2F577411BE}" type="presParOf" srcId="{675644B2-0175-41FC-B98A-D2F037551A8C}" destId="{E8E4C47B-A39A-46A0-AD94-CEDD9232A090}" srcOrd="4" destOrd="0" presId="urn:microsoft.com/office/officeart/2005/8/layout/pyramid2"/>
    <dgm:cxn modelId="{4CA31087-C02D-48B5-BAAB-C9262CAD7830}" type="presParOf" srcId="{675644B2-0175-41FC-B98A-D2F037551A8C}" destId="{58CACD50-FD09-4D02-B72A-0A4805416C3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F7C69-F74A-4479-BD57-4A9AA9D11FCE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5608B-594B-447C-9580-7E264EDD4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A3B8D0-AEFB-4C64-B11C-6C392AF30033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9801-ACAE-4CE2-817F-838D76043A1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056A-783B-4866-AA21-D52C9AF66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9801-ACAE-4CE2-817F-838D76043A1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056A-783B-4866-AA21-D52C9AF66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9801-ACAE-4CE2-817F-838D76043A1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056A-783B-4866-AA21-D52C9AF66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9801-ACAE-4CE2-817F-838D76043A1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056A-783B-4866-AA21-D52C9AF66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9801-ACAE-4CE2-817F-838D76043A1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056A-783B-4866-AA21-D52C9AF66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9801-ACAE-4CE2-817F-838D76043A1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056A-783B-4866-AA21-D52C9AF66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9801-ACAE-4CE2-817F-838D76043A1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056A-783B-4866-AA21-D52C9AF66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9801-ACAE-4CE2-817F-838D76043A1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056A-783B-4866-AA21-D52C9AF66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9801-ACAE-4CE2-817F-838D76043A1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056A-783B-4866-AA21-D52C9AF66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9801-ACAE-4CE2-817F-838D76043A1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056A-783B-4866-AA21-D52C9AF66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9801-ACAE-4CE2-817F-838D76043A1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056A-783B-4866-AA21-D52C9AF66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D9801-ACAE-4CE2-817F-838D76043A1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1056A-783B-4866-AA21-D52C9AF66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0%B9%D1%81%D0%BA%D0%B8%D0%B9_%D1%8F%D0%B7%D1%8B%D0%B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-online.ru/bcode/437776" TargetMode="External"/><Relationship Id="rId2" Type="http://schemas.openxmlformats.org/officeDocument/2006/relationships/hyperlink" Target="https://biblio-online.ru/bcode/432861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biblio-online.ru/bcode/431307" TargetMode="External"/><Relationship Id="rId4" Type="http://schemas.openxmlformats.org/officeDocument/2006/relationships/hyperlink" Target="https://biblio-online.ru/bcode/43314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142984"/>
            <a:ext cx="8243918" cy="1470025"/>
          </a:xfrm>
        </p:spPr>
        <p:txBody>
          <a:bodyPr/>
          <a:lstStyle/>
          <a:p>
            <a:r>
              <a:rPr lang="ru-RU" b="1" dirty="0"/>
              <a:t>Управление бизнес-процессами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86614" cy="17526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Тема </a:t>
            </a:r>
            <a:r>
              <a:rPr lang="ru-RU" b="1" dirty="0" smtClean="0">
                <a:solidFill>
                  <a:schemeClr val="tx1"/>
                </a:solidFill>
              </a:rPr>
              <a:t>2.1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Цели в системе управления бизнес-процессами. Разработка стратегий и планов организации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Классификация планов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1916832"/>
            <a:ext cx="7200900" cy="43204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2400" b="1" i="1" dirty="0" smtClean="0"/>
              <a:t>4. По </a:t>
            </a:r>
            <a:r>
              <a:rPr lang="ru-RU" sz="2400" b="1" i="1" dirty="0"/>
              <a:t>масштабности целей:</a:t>
            </a:r>
            <a:endParaRPr lang="ru-RU" sz="2400" b="1" dirty="0"/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ru-RU" sz="2400" dirty="0"/>
              <a:t>стратегические, предусматривающие достижение глобальных целей; 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ru-RU" sz="2400" dirty="0"/>
              <a:t>оперативные, предусматривающие достижение ближайших целей; 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ru-RU" sz="2400" dirty="0"/>
              <a:t>бизнес – планы, ориентированные на достижение отдельной сделки, </a:t>
            </a:r>
          </a:p>
          <a:p>
            <a:pPr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2400" i="1" dirty="0"/>
              <a:t>5. </a:t>
            </a:r>
            <a:r>
              <a:rPr lang="ru-RU" sz="2400" b="1" i="1" dirty="0"/>
              <a:t>По функциям деятельности (функциональные планы):</a:t>
            </a:r>
            <a:endParaRPr lang="ru-RU" sz="2400" b="1" dirty="0"/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ru-RU" sz="2400" dirty="0"/>
              <a:t>маркетинга;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ru-RU" sz="2400" dirty="0"/>
              <a:t>прибыли и рентабельности; издержек производства и обращения;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ru-RU" sz="2400" dirty="0"/>
              <a:t>инвестиций, в том числе долговременных материальных;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ru-RU" sz="2400" dirty="0"/>
              <a:t>персонала, доходов, финансов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5556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Этапы разработки плана предприятия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/>
              <a:t>) обоснование целей деятельности;</a:t>
            </a:r>
          </a:p>
          <a:p>
            <a:pPr>
              <a:buNone/>
            </a:pPr>
            <a:r>
              <a:rPr lang="ru-RU" dirty="0"/>
              <a:t>2) сбор информации;</a:t>
            </a:r>
          </a:p>
          <a:p>
            <a:pPr>
              <a:buNone/>
            </a:pPr>
            <a:r>
              <a:rPr lang="ru-RU" dirty="0"/>
              <a:t>3) проведение экономического анализа;</a:t>
            </a:r>
          </a:p>
          <a:p>
            <a:pPr>
              <a:buNone/>
            </a:pPr>
            <a:r>
              <a:rPr lang="ru-RU" dirty="0"/>
              <a:t>4) составление прогнозов;</a:t>
            </a:r>
          </a:p>
          <a:p>
            <a:pPr>
              <a:buNone/>
            </a:pPr>
            <a:r>
              <a:rPr lang="ru-RU" dirty="0"/>
              <a:t>5) составление планов;</a:t>
            </a:r>
          </a:p>
          <a:p>
            <a:pPr>
              <a:buNone/>
            </a:pPr>
            <a:r>
              <a:rPr lang="ru-RU" dirty="0"/>
              <a:t>6) утверждение и доведение планов до исполнителей;</a:t>
            </a:r>
          </a:p>
          <a:p>
            <a:pPr>
              <a:buNone/>
            </a:pPr>
            <a:r>
              <a:rPr lang="ru-RU" dirty="0"/>
              <a:t>7) выполнение плана исполнителями;</a:t>
            </a:r>
          </a:p>
          <a:p>
            <a:pPr>
              <a:buNone/>
            </a:pPr>
            <a:r>
              <a:rPr lang="ru-RU" dirty="0"/>
              <a:t>8) мониторинг плана.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96873"/>
            <a:ext cx="7200900" cy="1485900"/>
          </a:xfrm>
        </p:spPr>
        <p:txBody>
          <a:bodyPr/>
          <a:lstStyle/>
          <a:p>
            <a:r>
              <a:rPr lang="ru-RU" b="1" dirty="0" smtClean="0"/>
              <a:t>Управление по целям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дррр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448802"/>
            <a:ext cx="2857520" cy="377256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643050"/>
            <a:ext cx="4686304" cy="4525963"/>
          </a:xfrm>
        </p:spPr>
        <p:txBody>
          <a:bodyPr>
            <a:normAutofit/>
          </a:bodyPr>
          <a:lstStyle/>
          <a:p>
            <a:pPr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/>
              <a:t>Управление по целям</a:t>
            </a:r>
            <a:r>
              <a:rPr lang="ru-RU" sz="2400" dirty="0" smtClean="0"/>
              <a:t> (</a:t>
            </a:r>
            <a:r>
              <a:rPr lang="ru-RU" sz="2400" dirty="0" smtClean="0">
                <a:hlinkClick r:id="rId3" tooltip="Английский язык"/>
              </a:rPr>
              <a:t>англ.</a:t>
            </a:r>
            <a:r>
              <a:rPr lang="ru-RU" sz="2400" dirty="0" smtClean="0"/>
              <a:t> </a:t>
            </a:r>
            <a:r>
              <a:rPr lang="ru-RU" sz="2400" i="1" dirty="0" err="1" smtClean="0"/>
              <a:t>Management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by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Objectives</a:t>
            </a:r>
            <a:r>
              <a:rPr lang="ru-RU" sz="2400" dirty="0" smtClean="0"/>
              <a:t>, MBO) — это</a:t>
            </a:r>
          </a:p>
          <a:p>
            <a:pPr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/>
              <a:t> процесс согласования целей внутри организации таким образом, что руководство компании и сотрудники разделяют цели и понимают, что они означают для организации.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1597" y="5430349"/>
            <a:ext cx="62151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70000"/>
              </a:lnSpc>
            </a:pPr>
            <a:r>
              <a:rPr lang="ru-RU" sz="2000" dirty="0">
                <a:solidFill>
                  <a:prstClr val="black"/>
                </a:solidFill>
              </a:rPr>
              <a:t>Термин «Управление по целям» впервые был введён и популяризирован </a:t>
            </a:r>
            <a:r>
              <a:rPr lang="ru-RU" sz="2000" dirty="0" smtClean="0">
                <a:solidFill>
                  <a:prstClr val="black"/>
                </a:solidFill>
              </a:rPr>
              <a:t>П. </a:t>
            </a:r>
            <a:r>
              <a:rPr lang="ru-RU" sz="2000" dirty="0" err="1" smtClean="0">
                <a:solidFill>
                  <a:prstClr val="black"/>
                </a:solidFill>
              </a:rPr>
              <a:t>Друкером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в 1954 году в </a:t>
            </a:r>
            <a:r>
              <a:rPr lang="ru-RU" sz="2000" dirty="0" smtClean="0">
                <a:solidFill>
                  <a:prstClr val="black"/>
                </a:solidFill>
              </a:rPr>
              <a:t>«</a:t>
            </a:r>
            <a:r>
              <a:rPr lang="ru-RU" sz="2000" dirty="0" err="1">
                <a:solidFill>
                  <a:prstClr val="black"/>
                </a:solidFill>
              </a:rPr>
              <a:t>The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Practice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of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Management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32656"/>
            <a:ext cx="7772400" cy="796925"/>
          </a:xfrm>
        </p:spPr>
        <p:txBody>
          <a:bodyPr/>
          <a:lstStyle/>
          <a:p>
            <a:pPr eaLnBrk="1" hangingPunct="1"/>
            <a:r>
              <a:rPr lang="ru-RU" sz="3600" b="1" i="1" dirty="0" smtClean="0"/>
              <a:t>Принципы  управления по целям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94355330"/>
              </p:ext>
            </p:extLst>
          </p:nvPr>
        </p:nvGraphicFramePr>
        <p:xfrm>
          <a:off x="685800" y="1412776"/>
          <a:ext cx="8229600" cy="439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0182"/>
            <a:ext cx="8229600" cy="7794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/>
              <a:t>Этапы процесса управления по целям: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0750538"/>
              </p:ext>
            </p:extLst>
          </p:nvPr>
        </p:nvGraphicFramePr>
        <p:xfrm>
          <a:off x="755576" y="692696"/>
          <a:ext cx="8030696" cy="5521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rot="5400000" flipH="1" flipV="1">
            <a:off x="1964513" y="3107529"/>
            <a:ext cx="785818" cy="42862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4321967" y="3107529"/>
            <a:ext cx="1500198" cy="10001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6465107" y="5179231"/>
            <a:ext cx="571504" cy="21431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332656"/>
            <a:ext cx="7200900" cy="1485900"/>
          </a:xfrm>
        </p:spPr>
        <p:txBody>
          <a:bodyPr/>
          <a:lstStyle/>
          <a:p>
            <a:r>
              <a:rPr lang="ru-RU" b="1" dirty="0"/>
              <a:t>Достоинства системы управления по целям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1916832"/>
            <a:ext cx="7200900" cy="468052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Создаются условия  для повышения  эффективности  работы за счет четкого представления  каждым работником организации связи между  задачами и целями организации. </a:t>
            </a:r>
            <a:endParaRPr lang="ru-RU" dirty="0" smtClean="0"/>
          </a:p>
          <a:p>
            <a:r>
              <a:rPr lang="ru-RU" dirty="0"/>
              <a:t>Усиливается мотивация к работе и заинтересованность в достижении запланированных целей и задач за счет согласования целей на всех уровнях и во всех звеньях</a:t>
            </a:r>
            <a:r>
              <a:rPr lang="ru-RU" dirty="0" smtClean="0"/>
              <a:t>.</a:t>
            </a:r>
          </a:p>
          <a:p>
            <a:pPr lvl="0"/>
            <a:r>
              <a:rPr lang="ru-RU" dirty="0"/>
              <a:t>Четкие временные рамки решения задач позволяют  продвигаться к получению конечного результата малыми шагами</a:t>
            </a:r>
            <a:r>
              <a:rPr lang="ru-RU" dirty="0" smtClean="0"/>
              <a:t>.</a:t>
            </a:r>
          </a:p>
          <a:p>
            <a:pPr lvl="0">
              <a:lnSpc>
                <a:spcPct val="70000"/>
              </a:lnSpc>
              <a:spcAft>
                <a:spcPts val="0"/>
              </a:spcAft>
            </a:pPr>
            <a:r>
              <a:rPr lang="ru-RU" dirty="0"/>
              <a:t>Улучшение взаимоотношений между руководителями и подчиненными.</a:t>
            </a:r>
          </a:p>
          <a:p>
            <a:pPr lvl="0">
              <a:lnSpc>
                <a:spcPct val="70000"/>
              </a:lnSpc>
              <a:spcAft>
                <a:spcPts val="0"/>
              </a:spcAft>
            </a:pPr>
            <a:r>
              <a:rPr lang="ru-RU" dirty="0"/>
              <a:t>Создаются необходимые условия  для наставничества и обучения в процессе выполнения согласованного круга задач.</a:t>
            </a:r>
          </a:p>
          <a:p>
            <a:pPr lvl="0"/>
            <a:endParaRPr lang="ru-RU" dirty="0"/>
          </a:p>
          <a:p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1957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35831" y="260648"/>
            <a:ext cx="7200900" cy="1485900"/>
          </a:xfrm>
        </p:spPr>
        <p:txBody>
          <a:bodyPr/>
          <a:lstStyle/>
          <a:p>
            <a:pPr eaLnBrk="1" hangingPunct="1"/>
            <a:r>
              <a:rPr lang="ru-RU" sz="3200" b="1" i="1" dirty="0" smtClean="0"/>
              <a:t>Система управления по целям неэффективна в случаях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02221367"/>
              </p:ext>
            </p:extLst>
          </p:nvPr>
        </p:nvGraphicFramePr>
        <p:xfrm>
          <a:off x="-14318" y="1428736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2782" t="34796" r="21106" b="10773"/>
          <a:stretch>
            <a:fillRect/>
          </a:stretch>
        </p:blipFill>
        <p:spPr bwMode="auto">
          <a:xfrm>
            <a:off x="1250133" y="2996952"/>
            <a:ext cx="6643734" cy="337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500042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Стратегическое планирование </a:t>
            </a:r>
            <a:r>
              <a:rPr lang="ru-RU" sz="2400" dirty="0" smtClean="0"/>
              <a:t>– это процесс разработки и реализации стратегии развития предприятия в будущем на основе прогнозирования изменения параметров внешней среды, определения приоритетных направлений развития и методов эффективного использования стратегических ресурсов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Текущее планирование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156" y="1988840"/>
            <a:ext cx="7200900" cy="3581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Текущее (тактическое) планирование</a:t>
            </a:r>
            <a:r>
              <a:rPr lang="ru-RU" dirty="0" smtClean="0"/>
              <a:t> – это планирование на срок до 1 года, которое ориентировано на выбор средств для достижения стратегических целей. </a:t>
            </a:r>
          </a:p>
          <a:p>
            <a:pPr>
              <a:buNone/>
            </a:pPr>
            <a:r>
              <a:rPr lang="ru-RU" dirty="0" smtClean="0"/>
              <a:t>Оно находит воплощение в краткосрочных и оперативных планах:</a:t>
            </a:r>
          </a:p>
          <a:p>
            <a:pPr>
              <a:buNone/>
            </a:pPr>
            <a:r>
              <a:rPr lang="ru-RU" b="1" dirty="0" smtClean="0"/>
              <a:t>Оперативный план</a:t>
            </a:r>
            <a:r>
              <a:rPr lang="ru-RU" dirty="0" smtClean="0"/>
              <a:t> – документ, цель которого – обеспечить общее понимание задач компании, стратегии и тактики решения таких задач, а также определить объемы, качество и структуру ресурсов, выделяемых для этого.</a:t>
            </a:r>
          </a:p>
          <a:p>
            <a:pPr>
              <a:buNone/>
            </a:pPr>
            <a:r>
              <a:rPr lang="ru-RU" b="1" dirty="0" smtClean="0"/>
              <a:t>Краткосрочные планы </a:t>
            </a:r>
            <a:r>
              <a:rPr lang="ru-RU" dirty="0" smtClean="0"/>
              <a:t>разрабатываются в виде бюджетов, финансовых смет, производственных программ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Литература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928670"/>
            <a:ext cx="8143932" cy="5707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>
              <a:lnSpc>
                <a:spcPct val="70000"/>
              </a:lnSpc>
              <a:buAutoNum type="arabicPeriod"/>
            </a:pPr>
            <a:r>
              <a:rPr lang="ru-RU" sz="2000" i="1" dirty="0" smtClean="0"/>
              <a:t>Громов, А. И. </a:t>
            </a:r>
            <a:r>
              <a:rPr lang="ru-RU" sz="2000" dirty="0" smtClean="0"/>
              <a:t>Управление бизнес-процессами: современные методы : монография / А. И. Громов, А. </a:t>
            </a:r>
            <a:r>
              <a:rPr lang="ru-RU" sz="2000" dirty="0" err="1" smtClean="0"/>
              <a:t>Фляйшман</a:t>
            </a:r>
            <a:r>
              <a:rPr lang="ru-RU" sz="2000" dirty="0" smtClean="0"/>
              <a:t>, В. Шмидт ; под редакцией А. И. Громова. — Москва : Издательство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, 2019. — 367 с. — (Актуальные монографии). — ISBN 978-5-534-03094-5. — Текст : электронный // ЭБС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 [сайт]. — URL: </a:t>
            </a:r>
            <a:r>
              <a:rPr lang="ru-RU" sz="2000" dirty="0" smtClean="0">
                <a:hlinkClick r:id="rId2"/>
              </a:rPr>
              <a:t>https://biblio-online.ru/bcode/432861</a:t>
            </a:r>
            <a:endParaRPr lang="ru-RU" sz="2000" dirty="0" smtClean="0"/>
          </a:p>
          <a:p>
            <a:pPr marL="342900" algn="just">
              <a:lnSpc>
                <a:spcPct val="70000"/>
              </a:lnSpc>
              <a:buAutoNum type="arabicPeriod"/>
            </a:pPr>
            <a:r>
              <a:rPr lang="ru-RU" sz="2000" i="1" dirty="0" smtClean="0"/>
              <a:t>Фролов, Ю. В. </a:t>
            </a:r>
            <a:r>
              <a:rPr lang="ru-RU" sz="2000" dirty="0" smtClean="0"/>
              <a:t>Стратегический менеджмент. Формирование стратегии и проектирование бизнес-процессов : учебное пособие для </a:t>
            </a:r>
            <a:r>
              <a:rPr lang="ru-RU" sz="2000" dirty="0" err="1" smtClean="0"/>
              <a:t>бакалавриата</a:t>
            </a:r>
            <a:r>
              <a:rPr lang="ru-RU" sz="2000" dirty="0" smtClean="0"/>
              <a:t> и магистратуры / Ю. В. Фролов, Р. В. Серышев ; под редакцией Ю. В. Фролова. — 2-е изд., </a:t>
            </a:r>
            <a:r>
              <a:rPr lang="ru-RU" sz="2000" dirty="0" err="1" smtClean="0"/>
              <a:t>испр</a:t>
            </a:r>
            <a:r>
              <a:rPr lang="ru-RU" sz="2000" dirty="0" smtClean="0"/>
              <a:t>. и доп. — Москва : Издательство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, 2019. — 154 с. — (Университеты России). — ISBN 978-5-534-09015-4. — Текст : электронный // ЭБС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 [сайт]. — URL: </a:t>
            </a:r>
            <a:r>
              <a:rPr lang="ru-RU" sz="2000" dirty="0" smtClean="0">
                <a:hlinkClick r:id="rId3"/>
              </a:rPr>
              <a:t>https://biblio-online.ru/bcode/437776</a:t>
            </a:r>
            <a:r>
              <a:rPr lang="ru-RU" sz="2000" dirty="0" smtClean="0"/>
              <a:t> </a:t>
            </a:r>
          </a:p>
          <a:p>
            <a:pPr marL="342900" algn="just">
              <a:lnSpc>
                <a:spcPct val="70000"/>
              </a:lnSpc>
              <a:buAutoNum type="arabicPeriod"/>
            </a:pPr>
            <a:r>
              <a:rPr lang="ru-RU" sz="2000" i="1" dirty="0" smtClean="0"/>
              <a:t>Долганова, О. И. </a:t>
            </a:r>
            <a:r>
              <a:rPr lang="ru-RU" sz="2000" dirty="0" smtClean="0"/>
              <a:t>Моделирование бизнес-процессов : учебник и практикум для академического </a:t>
            </a:r>
            <a:r>
              <a:rPr lang="ru-RU" sz="2000" dirty="0" err="1" smtClean="0"/>
              <a:t>бакалавриата</a:t>
            </a:r>
            <a:r>
              <a:rPr lang="ru-RU" sz="2000" dirty="0" smtClean="0"/>
              <a:t> / О. И. Долганова, Е. В. Виноградова, А. М. Лобанова ; под редакцией О. И. Долгановой. — Москва : Издательство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, 2019. — 289 с. — (Бакалавр. Академический курс). — ISBN 978-5-534-00866-1. — Текст : электронный // ЭБС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 [сайт]. — URL: </a:t>
            </a:r>
            <a:r>
              <a:rPr lang="ru-RU" sz="2000" dirty="0" smtClean="0">
                <a:hlinkClick r:id="rId4"/>
              </a:rPr>
              <a:t>https://biblio-online.ru/bcode/433143</a:t>
            </a:r>
            <a:r>
              <a:rPr lang="ru-RU" sz="2000" dirty="0" smtClean="0"/>
              <a:t> </a:t>
            </a:r>
          </a:p>
          <a:p>
            <a:pPr marL="342900" algn="just">
              <a:lnSpc>
                <a:spcPct val="70000"/>
              </a:lnSpc>
              <a:buAutoNum type="arabicPeriod"/>
            </a:pPr>
            <a:r>
              <a:rPr lang="ru-RU" sz="2000" i="1" dirty="0" err="1" smtClean="0"/>
              <a:t>Каменнова</a:t>
            </a:r>
            <a:r>
              <a:rPr lang="ru-RU" sz="2000" i="1" dirty="0" smtClean="0"/>
              <a:t>, М. С. </a:t>
            </a:r>
            <a:r>
              <a:rPr lang="ru-RU" sz="2000" dirty="0" smtClean="0"/>
              <a:t>Моделирование бизнес-процессов. В 2 ч. Часть 1 : учебник и практикум для </a:t>
            </a:r>
            <a:r>
              <a:rPr lang="ru-RU" sz="2000" dirty="0" err="1" smtClean="0"/>
              <a:t>бакалавриата</a:t>
            </a:r>
            <a:r>
              <a:rPr lang="ru-RU" sz="2000" dirty="0" smtClean="0"/>
              <a:t> и магистратуры / М. С. </a:t>
            </a:r>
            <a:r>
              <a:rPr lang="ru-RU" sz="2000" dirty="0" err="1" smtClean="0"/>
              <a:t>Каменнова</a:t>
            </a:r>
            <a:r>
              <a:rPr lang="ru-RU" sz="2000" dirty="0" smtClean="0"/>
              <a:t>, В. В. Крохин, И. В. Машков. — Москва : Издательство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, 2019. — 282 с. — (Бакалавр и магистр. Академический курс). — ISBN 978-5-534-05048-6. — Текст : электронный // ЭБС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 [сайт]. — URL: </a:t>
            </a:r>
            <a:r>
              <a:rPr lang="ru-RU" sz="2000" dirty="0" smtClean="0">
                <a:hlinkClick r:id="rId5"/>
              </a:rPr>
              <a:t>https://biblio-online.ru/bcode/431307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8984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916832"/>
            <a:ext cx="7343804" cy="299561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5800" b="1" dirty="0" smtClean="0">
                <a:solidFill>
                  <a:schemeClr val="tx1"/>
                </a:solidFill>
              </a:rPr>
              <a:t>План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4400" dirty="0" smtClean="0">
                <a:solidFill>
                  <a:schemeClr val="tx1"/>
                </a:solidFill>
              </a:rPr>
              <a:t>Цели и целеполагание в управлении бизнес-процессами. Классификация целей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4400" dirty="0" smtClean="0">
                <a:solidFill>
                  <a:schemeClr val="tx1"/>
                </a:solidFill>
              </a:rPr>
              <a:t>Система управления по целям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4400" dirty="0" smtClean="0">
                <a:solidFill>
                  <a:schemeClr val="tx1"/>
                </a:solidFill>
              </a:rPr>
              <a:t>Сущность, принципы и методы планирования.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4400" dirty="0" smtClean="0">
                <a:solidFill>
                  <a:schemeClr val="tx1"/>
                </a:solidFill>
              </a:rPr>
              <a:t> Процесс выработки стратегии.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4400" dirty="0" smtClean="0">
                <a:solidFill>
                  <a:schemeClr val="tx1"/>
                </a:solidFill>
              </a:rPr>
              <a:t> Формы текущего планирования.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732" y="260648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dirty="0" smtClean="0"/>
              <a:t>Функции целей предприятия (организации)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оправдывают </a:t>
            </a:r>
            <a:r>
              <a:rPr lang="ru-RU" dirty="0"/>
              <a:t>законность существования предприятия (организации); </a:t>
            </a:r>
          </a:p>
          <a:p>
            <a:pPr lvl="0"/>
            <a:r>
              <a:rPr lang="ru-RU" dirty="0"/>
              <a:t>регулируют поведение работников предприятия;</a:t>
            </a:r>
          </a:p>
          <a:p>
            <a:pPr lvl="0"/>
            <a:r>
              <a:rPr lang="ru-RU" dirty="0"/>
              <a:t>мотивируют и направляют поведение</a:t>
            </a:r>
            <a:r>
              <a:rPr lang="ru-RU" i="1" dirty="0"/>
              <a:t> персонала,</a:t>
            </a:r>
            <a:r>
              <a:rPr lang="ru-RU" dirty="0"/>
              <a:t> удовлетворяя их потребности. Выход предприятия на лидирующие позиции удовлетворяет и материальные (максимальная прибыль), и моральные потребности (гордость за предприятие). </a:t>
            </a:r>
          </a:p>
          <a:p>
            <a:pPr lvl="0"/>
            <a:r>
              <a:rPr lang="ru-RU" dirty="0"/>
              <a:t>снижают неопределенность, разъясняя персоналу, что предприятие преследует в своей деятельности. </a:t>
            </a:r>
          </a:p>
          <a:p>
            <a:pPr lvl="0"/>
            <a:r>
              <a:rPr lang="ru-RU" dirty="0"/>
              <a:t>помогают приспосабливаться к окружающей действительности</a:t>
            </a:r>
            <a:r>
              <a:rPr lang="ru-RU" b="1" dirty="0"/>
              <a:t>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Требования к постановке цели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340768"/>
            <a:ext cx="8229600" cy="5197493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4500" dirty="0" smtClean="0"/>
              <a:t>Цели </a:t>
            </a:r>
            <a:r>
              <a:rPr lang="ru-RU" sz="4500" dirty="0"/>
              <a:t>должны быть:</a:t>
            </a:r>
          </a:p>
          <a:p>
            <a:pPr lvl="0">
              <a:spcBef>
                <a:spcPts val="0"/>
              </a:spcBef>
            </a:pPr>
            <a:r>
              <a:rPr lang="ru-RU" sz="4500" dirty="0"/>
              <a:t>достижимы и реалистичны</a:t>
            </a:r>
            <a:r>
              <a:rPr lang="ru-RU" sz="4500" dirty="0" smtClean="0"/>
              <a:t>.;</a:t>
            </a:r>
            <a:endParaRPr lang="ru-RU" sz="4500" dirty="0"/>
          </a:p>
          <a:p>
            <a:pPr lvl="0">
              <a:spcBef>
                <a:spcPts val="0"/>
              </a:spcBef>
            </a:pPr>
            <a:r>
              <a:rPr lang="ru-RU" sz="4500" dirty="0"/>
              <a:t>конкретными (сформулирован результат);</a:t>
            </a:r>
          </a:p>
          <a:p>
            <a:pPr lvl="0">
              <a:spcBef>
                <a:spcPts val="0"/>
              </a:spcBef>
            </a:pPr>
            <a:r>
              <a:rPr lang="ru-RU" sz="4500" dirty="0"/>
              <a:t>понятными  для исполнителя и четко сформулированными;</a:t>
            </a:r>
          </a:p>
          <a:p>
            <a:pPr lvl="0">
              <a:spcBef>
                <a:spcPts val="0"/>
              </a:spcBef>
            </a:pPr>
            <a:r>
              <a:rPr lang="ru-RU" sz="4500" dirty="0"/>
              <a:t>измеримыми. </a:t>
            </a:r>
          </a:p>
          <a:p>
            <a:pPr lvl="0">
              <a:spcBef>
                <a:spcPts val="0"/>
              </a:spcBef>
            </a:pPr>
            <a:r>
              <a:rPr lang="ru-RU" sz="4500" dirty="0"/>
              <a:t>согласованными по времени. </a:t>
            </a:r>
          </a:p>
          <a:p>
            <a:pPr lvl="0">
              <a:spcBef>
                <a:spcPts val="0"/>
              </a:spcBef>
            </a:pPr>
            <a:r>
              <a:rPr lang="ru-RU" sz="4500" dirty="0"/>
              <a:t>мотивирующими действия исполнителей в определенном направлении;</a:t>
            </a:r>
          </a:p>
          <a:p>
            <a:pPr lvl="0">
              <a:spcBef>
                <a:spcPts val="0"/>
              </a:spcBef>
            </a:pPr>
            <a:r>
              <a:rPr lang="ru-RU" sz="4500" dirty="0"/>
              <a:t>сформулированными и формализованными, </a:t>
            </a:r>
          </a:p>
          <a:p>
            <a:pPr lvl="0">
              <a:spcBef>
                <a:spcPts val="0"/>
              </a:spcBef>
            </a:pPr>
            <a:r>
              <a:rPr lang="ru-RU" sz="4500" dirty="0"/>
              <a:t>совместимыми, </a:t>
            </a:r>
          </a:p>
          <a:p>
            <a:pPr lvl="0">
              <a:spcBef>
                <a:spcPts val="0"/>
              </a:spcBef>
            </a:pPr>
            <a:r>
              <a:rPr lang="ru-RU" sz="4500" dirty="0"/>
              <a:t>проверяемыми и могут быть подвергнуты корректированию</a:t>
            </a:r>
            <a:r>
              <a:rPr lang="ru-RU" sz="4500" dirty="0" smtClean="0"/>
              <a:t>.</a:t>
            </a:r>
            <a:endParaRPr lang="ru-RU" sz="4500" dirty="0"/>
          </a:p>
          <a:p>
            <a:pPr lvl="0">
              <a:spcBef>
                <a:spcPts val="0"/>
              </a:spcBef>
            </a:pPr>
            <a:r>
              <a:rPr lang="ru-RU" sz="4500" dirty="0"/>
              <a:t>количественно определенными;</a:t>
            </a:r>
          </a:p>
          <a:p>
            <a:pPr lvl="0">
              <a:spcBef>
                <a:spcPts val="0"/>
              </a:spcBef>
            </a:pPr>
            <a:r>
              <a:rPr lang="ru-RU" sz="4500" dirty="0"/>
              <a:t>логичными.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036" y="332656"/>
            <a:ext cx="7200900" cy="1485900"/>
          </a:xfrm>
        </p:spPr>
        <p:txBody>
          <a:bodyPr/>
          <a:lstStyle/>
          <a:p>
            <a:r>
              <a:rPr lang="ru-RU" b="1" dirty="0" smtClean="0"/>
              <a:t>Дерево целей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7036" y="1495064"/>
            <a:ext cx="8229600" cy="161448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/>
              <a:t>Дерево целей </a:t>
            </a:r>
            <a:r>
              <a:rPr lang="ru-RU" dirty="0" smtClean="0"/>
              <a:t>- это структурированный иерархический перечень целей организации, в котором цели более низкого уровня подчинены и служат для достижения целей более высокого уровня.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-4000" contrast="49000"/>
          </a:blip>
          <a:srcRect l="27175" t="30380" r="25183" b="30222"/>
          <a:stretch>
            <a:fillRect/>
          </a:stretch>
        </p:blipFill>
        <p:spPr bwMode="auto">
          <a:xfrm>
            <a:off x="785786" y="2786058"/>
            <a:ext cx="792961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Понятие планирования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Планирование</a:t>
            </a:r>
            <a:r>
              <a:rPr lang="ru-RU" b="1" i="1" dirty="0"/>
              <a:t> –</a:t>
            </a:r>
            <a:r>
              <a:rPr lang="ru-RU" dirty="0"/>
              <a:t> процесс определения целей, методов и средств их достижения, расписанных по ресурсам, исполнителям, </a:t>
            </a:r>
            <a:r>
              <a:rPr lang="ru-RU" dirty="0" smtClean="0"/>
              <a:t>времени</a:t>
            </a:r>
          </a:p>
          <a:p>
            <a:r>
              <a:rPr lang="ru-RU" b="1" dirty="0"/>
              <a:t>Арсенал средств достижения цели: </a:t>
            </a:r>
            <a:r>
              <a:rPr lang="ru-RU" dirty="0"/>
              <a:t>экономические, психологические, коммерческие, организационные, кадровые, технологические и иные действия. </a:t>
            </a:r>
          </a:p>
          <a:p>
            <a:r>
              <a:rPr lang="ru-RU" b="1" dirty="0"/>
              <a:t>Основная задача планирования </a:t>
            </a:r>
            <a:r>
              <a:rPr lang="ru-RU" dirty="0"/>
              <a:t>– выбор волевых ответственных целенаправленных действий в условиях имеющихся ресурсных ограничений, сбалансированных по исполнителям, времени, ресурсам.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Преимущества и недостатки планирования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400" i="1" dirty="0" smtClean="0"/>
              <a:t>Преимущества планирования:</a:t>
            </a:r>
            <a:endParaRPr lang="ru-RU" sz="3400" dirty="0" smtClean="0"/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endParaRPr lang="ru-RU" sz="3400" dirty="0"/>
          </a:p>
          <a:p>
            <a:pPr lvl="0">
              <a:spcBef>
                <a:spcPts val="0"/>
              </a:spcBef>
            </a:pPr>
            <a:r>
              <a:rPr lang="ru-RU" sz="3400" dirty="0" smtClean="0"/>
              <a:t>стремление решить поставленную задачу рационально и с наименьшими затратами;</a:t>
            </a:r>
          </a:p>
          <a:p>
            <a:pPr lvl="0">
              <a:spcBef>
                <a:spcPts val="0"/>
              </a:spcBef>
            </a:pPr>
            <a:r>
              <a:rPr lang="ru-RU" sz="3400" dirty="0" smtClean="0"/>
              <a:t>улучшение интеграции и координации действий многих исполнителей;</a:t>
            </a:r>
          </a:p>
          <a:p>
            <a:pPr lvl="0">
              <a:spcBef>
                <a:spcPts val="0"/>
              </a:spcBef>
            </a:pPr>
            <a:r>
              <a:rPr lang="ru-RU" sz="3400" dirty="0" smtClean="0"/>
              <a:t>повышение эффективности совместных действий заинтересованных лиц;</a:t>
            </a:r>
          </a:p>
          <a:p>
            <a:pPr lvl="0">
              <a:spcBef>
                <a:spcPts val="0"/>
              </a:spcBef>
            </a:pPr>
            <a:r>
              <a:rPr lang="ru-RU" sz="3400" dirty="0" smtClean="0"/>
              <a:t>рациональное использование ограниченных ресурсов;</a:t>
            </a:r>
          </a:p>
          <a:p>
            <a:pPr lvl="0">
              <a:spcBef>
                <a:spcPts val="0"/>
              </a:spcBef>
            </a:pPr>
            <a:r>
              <a:rPr lang="ru-RU" sz="3400" dirty="0" smtClean="0"/>
              <a:t>возможность контроля и корректировки деятельности.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800" i="1" dirty="0" smtClean="0"/>
              <a:t>Недостатки </a:t>
            </a:r>
            <a:r>
              <a:rPr lang="ru-RU" sz="3800" i="1" dirty="0"/>
              <a:t>планирования</a:t>
            </a:r>
            <a:r>
              <a:rPr lang="ru-RU" sz="3800" i="1" dirty="0" smtClean="0"/>
              <a:t>:</a:t>
            </a:r>
          </a:p>
          <a:p>
            <a:pPr>
              <a:spcBef>
                <a:spcPts val="0"/>
              </a:spcBef>
              <a:buNone/>
            </a:pPr>
            <a:endParaRPr lang="ru-RU" sz="3800" dirty="0"/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ru-RU" sz="3800" dirty="0"/>
              <a:t>невозможность отразить все многообразие внешних и внутренних условий; 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ru-RU" sz="3800" dirty="0"/>
              <a:t>стабильность (неизменность) принятого решения; 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ru-RU" sz="3800" dirty="0"/>
              <a:t>необходимость ресурсов (времени и средств) для разработки плана.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Принципы и методы  планирования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6200" b="1" dirty="0" smtClean="0"/>
              <a:t>Принципы планирования</a:t>
            </a:r>
          </a:p>
          <a:p>
            <a:pPr>
              <a:buNone/>
            </a:pPr>
            <a:endParaRPr lang="ru-RU" sz="6200" dirty="0" smtClean="0"/>
          </a:p>
          <a:p>
            <a:pPr>
              <a:buNone/>
            </a:pPr>
            <a:r>
              <a:rPr lang="ru-RU" sz="6200" i="1" dirty="0" smtClean="0"/>
              <a:t>1</a:t>
            </a:r>
            <a:r>
              <a:rPr lang="ru-RU" sz="5100" dirty="0" smtClean="0"/>
              <a:t>. Принцип единства</a:t>
            </a:r>
          </a:p>
          <a:p>
            <a:pPr>
              <a:buNone/>
            </a:pPr>
            <a:r>
              <a:rPr lang="ru-RU" sz="5100" dirty="0" smtClean="0"/>
              <a:t>2. Принцип непрерывности</a:t>
            </a:r>
          </a:p>
          <a:p>
            <a:pPr>
              <a:buNone/>
            </a:pPr>
            <a:r>
              <a:rPr lang="ru-RU" sz="5100" dirty="0" smtClean="0"/>
              <a:t>3. Принцип гибкости</a:t>
            </a:r>
          </a:p>
          <a:p>
            <a:pPr>
              <a:buNone/>
            </a:pPr>
            <a:r>
              <a:rPr lang="ru-RU" sz="5100" dirty="0" smtClean="0"/>
              <a:t>4. Принцип точности</a:t>
            </a:r>
          </a:p>
          <a:p>
            <a:pPr>
              <a:buNone/>
            </a:pPr>
            <a:r>
              <a:rPr lang="ru-RU" sz="5100" dirty="0" smtClean="0"/>
              <a:t>5. Принцип участия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5900" b="1" dirty="0" smtClean="0"/>
              <a:t>Методы планирования</a:t>
            </a:r>
            <a:r>
              <a:rPr lang="ru-RU" sz="5900" dirty="0" smtClean="0"/>
              <a:t> </a:t>
            </a:r>
          </a:p>
          <a:p>
            <a:pPr>
              <a:buNone/>
            </a:pPr>
            <a:endParaRPr lang="ru-RU" sz="5900" i="1" dirty="0"/>
          </a:p>
          <a:p>
            <a:r>
              <a:rPr lang="ru-RU" sz="5900" dirty="0" smtClean="0"/>
              <a:t>балансовый</a:t>
            </a:r>
            <a:r>
              <a:rPr lang="ru-RU" sz="5900" dirty="0"/>
              <a:t>; </a:t>
            </a:r>
            <a:endParaRPr lang="ru-RU" sz="5900" dirty="0" smtClean="0"/>
          </a:p>
          <a:p>
            <a:r>
              <a:rPr lang="ru-RU" sz="5900" dirty="0" smtClean="0"/>
              <a:t>опытно </a:t>
            </a:r>
            <a:r>
              <a:rPr lang="ru-RU" sz="5900" dirty="0"/>
              <a:t>– статистический; </a:t>
            </a:r>
            <a:endParaRPr lang="ru-RU" sz="5900" dirty="0" smtClean="0"/>
          </a:p>
          <a:p>
            <a:r>
              <a:rPr lang="ru-RU" sz="5900" dirty="0" smtClean="0"/>
              <a:t>нормативный;</a:t>
            </a:r>
          </a:p>
          <a:p>
            <a:r>
              <a:rPr lang="ru-RU" sz="5900" dirty="0" smtClean="0"/>
              <a:t> </a:t>
            </a:r>
            <a:r>
              <a:rPr lang="ru-RU" sz="5900" dirty="0" err="1"/>
              <a:t>экономико</a:t>
            </a:r>
            <a:r>
              <a:rPr lang="ru-RU" sz="5900" dirty="0"/>
              <a:t> – математический.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634" y="476672"/>
            <a:ext cx="7200900" cy="14859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Классификация планов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6634" y="1962572"/>
            <a:ext cx="8229600" cy="3770684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2200" b="1" i="1" dirty="0" smtClean="0"/>
              <a:t>1</a:t>
            </a:r>
            <a:r>
              <a:rPr lang="ru-RU" sz="2200" b="1" i="1" dirty="0"/>
              <a:t>. По времени:</a:t>
            </a:r>
            <a:endParaRPr lang="ru-RU" sz="2200" b="1" dirty="0"/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ru-RU" sz="2200" dirty="0"/>
              <a:t>долгосрочные (10 – 25 лет);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ru-RU" sz="2200" dirty="0"/>
              <a:t>среднесрочные (3 – 10 лет);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ru-RU" sz="2200" dirty="0"/>
              <a:t>краткосрочные (1 – 3 года);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ru-RU" sz="2200" dirty="0"/>
              <a:t>текущие (1 год);</a:t>
            </a:r>
          </a:p>
          <a:p>
            <a:pPr lvl="0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2200" dirty="0"/>
              <a:t>оперативные (до 1 года).</a:t>
            </a:r>
          </a:p>
          <a:p>
            <a:pPr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2200" b="1" i="1" dirty="0"/>
              <a:t>2. По объектам хозяйствования:</a:t>
            </a:r>
            <a:endParaRPr lang="ru-RU" sz="2200" b="1" dirty="0"/>
          </a:p>
          <a:p>
            <a:pPr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2200" dirty="0"/>
              <a:t>государственные, региональные, территориальные и муниципальные;</a:t>
            </a:r>
          </a:p>
          <a:p>
            <a:pPr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2200" b="1" i="1" dirty="0" smtClean="0"/>
              <a:t>3 .По </a:t>
            </a:r>
            <a:r>
              <a:rPr lang="ru-RU" sz="2200" b="1" i="1" dirty="0"/>
              <a:t>назначению:</a:t>
            </a:r>
            <a:endParaRPr lang="ru-RU" sz="2200" b="1" dirty="0"/>
          </a:p>
          <a:p>
            <a:pPr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2200" dirty="0"/>
              <a:t>директивные, </a:t>
            </a:r>
            <a:r>
              <a:rPr lang="ru-RU" sz="2200" dirty="0" smtClean="0"/>
              <a:t>индикативные</a:t>
            </a:r>
          </a:p>
          <a:p>
            <a:pPr>
              <a:lnSpc>
                <a:spcPct val="95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1283</Words>
  <Application>Microsoft Office PowerPoint</Application>
  <PresentationFormat>Экран (4:3)</PresentationFormat>
  <Paragraphs>130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Управление бизнес-процессами</vt:lpstr>
      <vt:lpstr>Слайд 2</vt:lpstr>
      <vt:lpstr> Функции целей предприятия (организации) </vt:lpstr>
      <vt:lpstr>Требования к постановке цели </vt:lpstr>
      <vt:lpstr>Дерево целей</vt:lpstr>
      <vt:lpstr>Понятие планирования</vt:lpstr>
      <vt:lpstr>Преимущества и недостатки планирования</vt:lpstr>
      <vt:lpstr>Принципы и методы  планирования </vt:lpstr>
      <vt:lpstr>Классификация планов </vt:lpstr>
      <vt:lpstr>Классификация планов </vt:lpstr>
      <vt:lpstr>Этапы разработки плана предприятия </vt:lpstr>
      <vt:lpstr>Управление по целям </vt:lpstr>
      <vt:lpstr>Принципы  управления по целям</vt:lpstr>
      <vt:lpstr>Этапы процесса управления по целям: </vt:lpstr>
      <vt:lpstr>Достоинства системы управления по целям</vt:lpstr>
      <vt:lpstr>Система управления по целям неэффективна в случаях</vt:lpstr>
      <vt:lpstr>Слайд 17</vt:lpstr>
      <vt:lpstr>Текущее планирование 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 Цели в системе управления. Разработка стратегий и планов организации</dc:title>
  <dc:creator>Таня</dc:creator>
  <cp:lastModifiedBy>Alex</cp:lastModifiedBy>
  <cp:revision>15</cp:revision>
  <dcterms:created xsi:type="dcterms:W3CDTF">2018-03-02T18:33:46Z</dcterms:created>
  <dcterms:modified xsi:type="dcterms:W3CDTF">2019-12-09T16:23:55Z</dcterms:modified>
</cp:coreProperties>
</file>